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5" r:id="rId4"/>
    <p:sldId id="259" r:id="rId5"/>
    <p:sldId id="261" r:id="rId6"/>
    <p:sldId id="264" r:id="rId7"/>
    <p:sldId id="269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pos="39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AB0"/>
    <a:srgbClr val="ED3BA1"/>
    <a:srgbClr val="F379BF"/>
    <a:srgbClr val="3078BA"/>
    <a:srgbClr val="BDCDE9"/>
    <a:srgbClr val="A6BBE2"/>
    <a:srgbClr val="88A5D8"/>
    <a:srgbClr val="688CCE"/>
    <a:srgbClr val="5780C9"/>
    <a:srgbClr val="3B6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4" autoAdjust="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>
        <p:guide pos="3840"/>
        <p:guide pos="39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2.bin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8512954780754165E-2"/>
          <c:y val="0.31619745344686218"/>
          <c:w val="0.49376241497763546"/>
          <c:h val="0.46185550434036049"/>
        </c:manualLayout>
      </c:layout>
      <c:doughnutChart>
        <c:varyColors val="1"/>
        <c:ser>
          <c:idx val="0"/>
          <c:order val="0"/>
          <c:spPr>
            <a:effectLst/>
            <a:scene3d>
              <a:camera prst="orthographicFront"/>
              <a:lightRig rig="threePt" dir="t"/>
            </a:scene3d>
            <a:sp3d>
              <a:bevelT prst="angle"/>
            </a:sp3d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01-708E-40E0-97AE-57988757D8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03-708E-40E0-97AE-57988757D8C4}"/>
              </c:ext>
            </c:extLst>
          </c:dPt>
          <c:dPt>
            <c:idx val="2"/>
            <c:bubble3D val="0"/>
            <c:spPr>
              <a:solidFill>
                <a:sysClr val="window" lastClr="FFFFFF">
                  <a:lumMod val="85000"/>
                </a:sys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05-708E-40E0-97AE-57988757D8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07-708E-40E0-97AE-57988757D8C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09-708E-40E0-97AE-57988757D8C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0B-708E-40E0-97AE-57988757D8C4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0D-708E-40E0-97AE-57988757D8C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0F-708E-40E0-97AE-57988757D8C4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11-708E-40E0-97AE-57988757D8C4}"/>
              </c:ext>
            </c:extLst>
          </c:dPt>
          <c:dPt>
            <c:idx val="9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angle"/>
              </a:sp3d>
            </c:spPr>
            <c:extLst>
              <c:ext xmlns:c16="http://schemas.microsoft.com/office/drawing/2014/chart" uri="{C3380CC4-5D6E-409C-BE32-E72D297353CC}">
                <c16:uniqueId val="{00000013-708E-40E0-97AE-57988757D8C4}"/>
              </c:ext>
            </c:extLst>
          </c:dPt>
          <c:dLbls>
            <c:dLbl>
              <c:idx val="0"/>
              <c:layout>
                <c:manualLayout>
                  <c:x val="-3.6111111111111108E-2"/>
                  <c:y val="-9.74198236106479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11 637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08E-40E0-97AE-57988757D8C4}"/>
                </c:ext>
              </c:extLst>
            </c:dLbl>
            <c:dLbl>
              <c:idx val="1"/>
              <c:layout>
                <c:manualLayout>
                  <c:x val="1.1111111111111059E-2"/>
                  <c:y val="-0.121435078065632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08E-40E0-97AE-57988757D8C4}"/>
                </c:ext>
              </c:extLst>
            </c:dLbl>
            <c:dLbl>
              <c:idx val="2"/>
              <c:layout>
                <c:manualLayout>
                  <c:x val="8.8888888888888892E-2"/>
                  <c:y val="-9.85235988402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08E-40E0-97AE-57988757D8C4}"/>
                </c:ext>
              </c:extLst>
            </c:dLbl>
            <c:dLbl>
              <c:idx val="3"/>
              <c:layout>
                <c:manualLayout>
                  <c:x val="9.4444444444444442E-2"/>
                  <c:y val="-3.0075195883460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08E-40E0-97AE-57988757D8C4}"/>
                </c:ext>
              </c:extLst>
            </c:dLbl>
            <c:dLbl>
              <c:idx val="4"/>
              <c:layout>
                <c:manualLayout>
                  <c:x val="-1.1111111111111112E-2"/>
                  <c:y val="1.0055570011811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08E-40E0-97AE-57988757D8C4}"/>
                </c:ext>
              </c:extLst>
            </c:dLbl>
            <c:dLbl>
              <c:idx val="5"/>
              <c:layout>
                <c:manualLayout>
                  <c:x val="-1.1111111111111212E-2"/>
                  <c:y val="1.2089522019427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08E-40E0-97AE-57988757D8C4}"/>
                </c:ext>
              </c:extLst>
            </c:dLbl>
            <c:dLbl>
              <c:idx val="6"/>
              <c:layout>
                <c:manualLayout>
                  <c:x val="5.3942557357728439E-2"/>
                  <c:y val="9.2831481412962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708E-40E0-97AE-57988757D8C4}"/>
                </c:ext>
              </c:extLst>
            </c:dLbl>
            <c:dLbl>
              <c:idx val="7"/>
              <c:layout>
                <c:manualLayout>
                  <c:x val="-4.3369256298454568E-2"/>
                  <c:y val="8.623935169504791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5 936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708E-40E0-97AE-57988757D8C4}"/>
                </c:ext>
              </c:extLst>
            </c:dLbl>
            <c:dLbl>
              <c:idx val="8"/>
              <c:layout>
                <c:manualLayout>
                  <c:x val="2.7777777777777776E-2"/>
                  <c:y val="1.3223834290098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708E-40E0-97AE-57988757D8C4}"/>
                </c:ext>
              </c:extLst>
            </c:dLbl>
            <c:dLbl>
              <c:idx val="9"/>
              <c:layout>
                <c:manualLayout>
                  <c:x val="-9.1666666666666646E-2"/>
                  <c:y val="-7.0686402355312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708E-40E0-97AE-57988757D8C4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'[Структура бюджета на 2025 год.xlsx]расходы 3'!$A$5:$A$18</c:f>
              <c:strCache>
                <c:ptCount val="10"/>
                <c:pt idx="0">
                  <c:v>Общегосударственная деятельность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Охрана окружающей среды</c:v>
                </c:pt>
                <c:pt idx="4">
                  <c:v>Жилищно-коммунальные услуги и жилищное строительство</c:v>
                </c:pt>
                <c:pt idx="5">
                  <c:v>Здравоохранение </c:v>
                </c:pt>
                <c:pt idx="6">
                  <c:v>Физическая культура и спорт</c:v>
                </c:pt>
                <c:pt idx="7">
                  <c:v>Культура</c:v>
                </c:pt>
                <c:pt idx="8">
                  <c:v>Образование</c:v>
                </c:pt>
                <c:pt idx="9">
                  <c:v>Социальная политика</c:v>
                </c:pt>
              </c:strCache>
              <c:extLst/>
            </c:strRef>
          </c:cat>
          <c:val>
            <c:numRef>
              <c:f>'[Структура бюджета на 2025 год.xlsx]расходы 3'!$C$5:$C$18</c:f>
              <c:numCache>
                <c:formatCode>#,##0</c:formatCode>
                <c:ptCount val="10"/>
                <c:pt idx="0">
                  <c:v>11653</c:v>
                </c:pt>
                <c:pt idx="1">
                  <c:v>24</c:v>
                </c:pt>
                <c:pt idx="2">
                  <c:v>2669.4</c:v>
                </c:pt>
                <c:pt idx="3">
                  <c:v>1087.2</c:v>
                </c:pt>
                <c:pt idx="4">
                  <c:v>12552</c:v>
                </c:pt>
                <c:pt idx="5">
                  <c:v>33073.599999999999</c:v>
                </c:pt>
                <c:pt idx="6">
                  <c:v>2505.5</c:v>
                </c:pt>
                <c:pt idx="7">
                  <c:v>5920.5</c:v>
                </c:pt>
                <c:pt idx="8">
                  <c:v>52854</c:v>
                </c:pt>
                <c:pt idx="9">
                  <c:v>7782.5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4-708E-40E0-97AE-57988757D8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"/>
        <c:holeSize val="7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265155303922401"/>
          <c:y val="6.969036308834288E-2"/>
          <c:w val="0.40734844696077593"/>
          <c:h val="0.930309636911657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70" b="0" i="0" u="none" strike="noStrike" kern="1200" cap="small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0.5998243406577104"/>
          <c:h val="0.9926402076054231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'[Структура бюджета на 2025 год.xlsx] первоочередные  4'!$A$5</c:f>
              <c:strCache>
                <c:ptCount val="1"/>
                <c:pt idx="0">
                  <c:v>Заработная плата с начислениями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01600" prst="riblet"/>
              <a:bevelB w="139700" h="139700" prst="divot"/>
              <a:contourClr>
                <a:sysClr val="windowText" lastClr="000000"/>
              </a:contourClr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46D51BE2-58F9-4E95-A864-46B3FD6984DD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; 65,1%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692A-4168-8C18-8927E9083C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 первоочередные  4'!$B$5</c:f>
              <c:numCache>
                <c:formatCode>#,##0</c:formatCode>
                <c:ptCount val="1"/>
                <c:pt idx="0">
                  <c:v>84682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2A-4168-8C18-8927E9083C56}"/>
            </c:ext>
          </c:extLst>
        </c:ser>
        <c:ser>
          <c:idx val="1"/>
          <c:order val="1"/>
          <c:tx>
            <c:strRef>
              <c:f>'[Структура бюджета на 2025 год.xlsx] первоочередные  4'!$A$6</c:f>
              <c:strCache>
                <c:ptCount val="1"/>
                <c:pt idx="0">
                  <c:v>Коммунальные услуги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  <a:bevelB w="139700" h="139700" prst="divot"/>
              <a:contourClr>
                <a:sysClr val="windowText" lastClr="000000"/>
              </a:contourClr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F2114414-301F-45F1-A6FA-7BE1101CFABF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;</a:t>
                    </a:r>
                    <a:r>
                      <a:rPr lang="en-US" baseline="0" smtClean="0"/>
                      <a:t> 6,8%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92A-4168-8C18-8927E9083C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 первоочередные  4'!$B$6</c:f>
              <c:numCache>
                <c:formatCode>#,##0</c:formatCode>
                <c:ptCount val="1"/>
                <c:pt idx="0">
                  <c:v>8867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2A-4168-8C18-8927E9083C56}"/>
            </c:ext>
          </c:extLst>
        </c:ser>
        <c:ser>
          <c:idx val="2"/>
          <c:order val="2"/>
          <c:tx>
            <c:strRef>
              <c:f>'[Структура бюджета на 2025 год.xlsx] первоочередные  4'!$A$7</c:f>
              <c:strCache>
                <c:ptCount val="1"/>
                <c:pt idx="0">
                  <c:v>Продукты питания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ysClr val="windowText" lastClr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  <a:bevelB w="139700" h="139700" prst="divot"/>
              <a:contourClr>
                <a:sysClr val="windowText" lastClr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-3.4295176513943434E-3"/>
                  <c:y val="-7.729212222866661E-3"/>
                </c:manualLayout>
              </c:layout>
              <c:tx>
                <c:rich>
                  <a:bodyPr/>
                  <a:lstStyle/>
                  <a:p>
                    <a:fld id="{697F3FA3-C37D-47D3-857F-82B6B1B3ACE1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; 2,9%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92A-4168-8C18-8927E9083C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 первоочередные  4'!$B$7</c:f>
              <c:numCache>
                <c:formatCode>#,##0</c:formatCode>
                <c:ptCount val="1"/>
                <c:pt idx="0">
                  <c:v>3793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2A-4168-8C18-8927E9083C56}"/>
            </c:ext>
          </c:extLst>
        </c:ser>
        <c:ser>
          <c:idx val="3"/>
          <c:order val="3"/>
          <c:tx>
            <c:strRef>
              <c:f>'[Структура бюджета на 2025 год.xlsx] первоочередные  4'!$A$8</c:f>
              <c:strCache>
                <c:ptCount val="1"/>
                <c:pt idx="0">
                  <c:v>Медикаменты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  <a:bevelB w="139700" h="139700" prst="divot"/>
            </a:sp3d>
          </c:spPr>
          <c:invertIfNegative val="0"/>
          <c:dLbls>
            <c:dLbl>
              <c:idx val="0"/>
              <c:layout>
                <c:manualLayout>
                  <c:x val="-4.1915842634983858E-17"/>
                  <c:y val="-1.030561629715554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3 745; 2,9%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92A-4168-8C18-8927E9083C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 первоочередные  4'!$B$8</c:f>
              <c:numCache>
                <c:formatCode>#,##0</c:formatCode>
                <c:ptCount val="1"/>
                <c:pt idx="0">
                  <c:v>3745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2A-4168-8C18-8927E9083C56}"/>
            </c:ext>
          </c:extLst>
        </c:ser>
        <c:ser>
          <c:idx val="4"/>
          <c:order val="4"/>
          <c:tx>
            <c:strRef>
              <c:f>'[Структура бюджета на 2025 год.xlsx] первоочередные  4'!$A$9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ysClr val="windowText" lastClr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  <a:bevelB w="139700" h="139700" prst="divot"/>
              <a:contourClr>
                <a:sysClr val="windowText" lastClr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-2.2863451009295763E-3"/>
                  <c:y val="-1.030561629715554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  <a:r>
                      <a:rPr lang="en-US" baseline="0" dirty="0" smtClean="0"/>
                      <a:t> 123; 4,7%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92A-4168-8C18-8927E9083C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 первоочередные  4'!$B$9</c:f>
              <c:numCache>
                <c:formatCode>#,##0</c:formatCode>
                <c:ptCount val="1"/>
                <c:pt idx="0">
                  <c:v>6123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2A-4168-8C18-8927E9083C56}"/>
            </c:ext>
          </c:extLst>
        </c:ser>
        <c:ser>
          <c:idx val="5"/>
          <c:order val="5"/>
          <c:tx>
            <c:strRef>
              <c:f>'[Структура бюджета на 2025 год.xlsx] первоочередные  4'!$A$10</c:f>
              <c:strCache>
                <c:ptCount val="1"/>
                <c:pt idx="0">
                  <c:v>Трансферты населению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ysClr val="windowText" lastClr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 w="101600" prst="riblet"/>
              <a:bevelB w="139700" h="139700" prst="divot"/>
              <a:contourClr>
                <a:sysClr val="windowText" lastClr="000000"/>
              </a:contourClr>
            </a:sp3d>
          </c:spPr>
          <c:invertIfNegative val="0"/>
          <c:dLbls>
            <c:dLbl>
              <c:idx val="0"/>
              <c:layout>
                <c:manualLayout>
                  <c:x val="2.2863451009294926E-3"/>
                  <c:y val="-5.1528081485777741E-2"/>
                </c:manualLayout>
              </c:layout>
              <c:tx>
                <c:rich>
                  <a:bodyPr/>
                  <a:lstStyle/>
                  <a:p>
                    <a:fld id="{3457C3EB-DD62-4C90-860E-2A4CF78FA918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; 3,7%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692A-4168-8C18-8927E9083C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'[Структура бюджета на 2025 год.xlsx] первоочередные  4'!$B$10</c:f>
              <c:numCache>
                <c:formatCode>#,##0</c:formatCode>
                <c:ptCount val="1"/>
                <c:pt idx="0">
                  <c:v>4826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92A-4168-8C18-8927E9083C5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471875776"/>
        <c:axId val="1471866624"/>
        <c:axId val="0"/>
      </c:bar3DChart>
      <c:catAx>
        <c:axId val="14718757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71866624"/>
        <c:crosses val="autoZero"/>
        <c:auto val="1"/>
        <c:lblAlgn val="ctr"/>
        <c:lblOffset val="100"/>
        <c:noMultiLvlLbl val="0"/>
      </c:catAx>
      <c:valAx>
        <c:axId val="14718666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471875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084953096269318"/>
          <c:y val="5.5672542731343658E-2"/>
          <c:w val="0.31732254064179721"/>
          <c:h val="0.870823562777331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>
      <a:outerShdw blurRad="50800" dist="50800" dir="13800000" algn="ctr" rotWithShape="0">
        <a:srgbClr val="000000">
          <a:alpha val="43137"/>
        </a:srgbClr>
      </a:outerShdw>
    </a:effectLst>
  </c:spPr>
  <c:txPr>
    <a:bodyPr/>
    <a:lstStyle/>
    <a:p>
      <a:pPr>
        <a:defRPr/>
      </a:pPr>
      <a:endParaRPr lang="ru-RU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6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396248263084762E-2"/>
          <c:y val="6.7158201684559327E-2"/>
          <c:w val="0.86001567358543063"/>
          <c:h val="0.80405779902666941"/>
        </c:manualLayout>
      </c:layout>
      <c:pie3D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'[Структура бюджета на 2025 год.xlsx]соцсфера 5'!$A$5:$A$9</c:f>
              <c:strCache>
                <c:ptCount val="5"/>
                <c:pt idx="0">
                  <c:v>Образование</c:v>
                </c:pt>
                <c:pt idx="1">
                  <c:v>Здравоохранение </c:v>
                </c:pt>
                <c:pt idx="2">
                  <c:v>Социальная политика</c:v>
                </c:pt>
                <c:pt idx="3">
                  <c:v>Культура</c:v>
                </c:pt>
                <c:pt idx="4">
                  <c:v>Физическая культура и спорт</c:v>
                </c:pt>
              </c:strCache>
            </c:strRef>
          </c:cat>
          <c:val>
            <c:numRef>
              <c:f>'[Структура бюджета на 2025 год.xlsx]соцсфера 5'!$B$5:$B$9</c:f>
            </c:numRef>
          </c:val>
          <c:extLst>
            <c:ext xmlns:c16="http://schemas.microsoft.com/office/drawing/2014/chart" uri="{C3380CC4-5D6E-409C-BE32-E72D297353CC}">
              <c16:uniqueId val="{00000000-CB23-4261-A783-16670E0E58D5}"/>
            </c:ext>
          </c:extLst>
        </c:ser>
        <c:ser>
          <c:idx val="1"/>
          <c:order val="1"/>
          <c:spPr>
            <a:effectLst>
              <a:outerShdw blurRad="50800" dist="50800" dir="5400000" sx="94000" sy="94000" algn="ctr" rotWithShape="0">
                <a:srgbClr val="000000">
                  <a:alpha val="7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  <a:contourClr>
                <a:srgbClr val="000000"/>
              </a:contourClr>
            </a:sp3d>
          </c:spPr>
          <c:explosion val="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>
                <a:outerShdw blurRad="50800" dist="50800" dir="5400000" sx="94000" sy="94000" algn="ctr" rotWithShape="0">
                  <a:srgbClr val="000000">
                    <a:alpha val="74000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T w="127000" h="127000"/>
                <a:bevelB w="127000" h="127000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CB23-4261-A783-16670E0E58D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>
                <a:outerShdw blurRad="50800" dist="50800" dir="5400000" sx="94000" sy="94000" algn="ctr" rotWithShape="0">
                  <a:srgbClr val="000000">
                    <a:alpha val="74000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T w="127000" h="127000"/>
                <a:bevelB w="127000" h="127000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CB23-4261-A783-16670E0E58D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>
                <a:outerShdw blurRad="50800" dist="50800" dir="5400000" sx="94000" sy="94000" algn="ctr" rotWithShape="0">
                  <a:srgbClr val="000000">
                    <a:alpha val="74000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T w="127000" h="127000"/>
                <a:bevelB w="127000" h="127000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CB23-4261-A783-16670E0E58D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>
                <a:outerShdw blurRad="50800" dist="50800" dir="5400000" sx="94000" sy="94000" algn="ctr" rotWithShape="0">
                  <a:srgbClr val="000000">
                    <a:alpha val="74000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T w="127000" h="127000"/>
                <a:bevelB w="127000" h="127000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CB23-4261-A783-16670E0E58D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>
                <a:outerShdw blurRad="50800" dist="50800" dir="5400000" sx="94000" sy="94000" algn="ctr" rotWithShape="0">
                  <a:srgbClr val="000000">
                    <a:alpha val="74000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T w="127000" h="127000"/>
                <a:bevelB w="127000" h="127000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CB23-4261-A783-16670E0E58D5}"/>
              </c:ext>
            </c:extLst>
          </c:dPt>
          <c:dLbls>
            <c:dLbl>
              <c:idx val="0"/>
              <c:layout>
                <c:manualLayout>
                  <c:x val="-2.3994031996000493E-2"/>
                  <c:y val="-4.6048785045163028E-2"/>
                </c:manualLayout>
              </c:layout>
              <c:tx>
                <c:rich>
                  <a:bodyPr/>
                  <a:lstStyle/>
                  <a:p>
                    <a:fld id="{20275D29-F35B-48B8-B430-387D1FD31D8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  <a:r>
                      <a:rPr lang="ru-RU" baseline="0" dirty="0" smtClean="0"/>
                      <a:t>  </a:t>
                    </a:r>
                  </a:p>
                  <a:p>
                    <a:fld id="{44FE40C3-2A13-448A-B997-226B76861DD3}" type="VALUE">
                      <a:rPr lang="ru-RU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907574053243345"/>
                      <c:h val="0.1362902781525953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CB23-4261-A783-16670E0E58D5}"/>
                </c:ext>
              </c:extLst>
            </c:dLbl>
            <c:dLbl>
              <c:idx val="1"/>
              <c:layout>
                <c:manualLayout>
                  <c:x val="-2.4281724954060384E-2"/>
                  <c:y val="-0.34579823623181083"/>
                </c:manualLayout>
              </c:layout>
              <c:tx>
                <c:rich>
                  <a:bodyPr/>
                  <a:lstStyle/>
                  <a:p>
                    <a:fld id="{FEDAD915-8730-40B2-A416-72E09789D7CA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  <a:r>
                      <a:rPr lang="ru-RU" baseline="0" dirty="0" smtClean="0"/>
                      <a:t>     </a:t>
                    </a:r>
                    <a:fld id="{E70207B7-D9A9-48D8-A5EC-B155DD3BA0AD}" type="VALUE">
                      <a:rPr lang="ru-RU" baseline="0" smtClean="0"/>
                      <a:pPr/>
                      <a:t>[ЗНАЧЕНИЕ]</a:t>
                    </a:fld>
                    <a:endParaRPr lang="ru-RU" baseline="0" dirty="0" smtClean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100705453380283"/>
                      <c:h val="0.137773667266403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CB23-4261-A783-16670E0E58D5}"/>
                </c:ext>
              </c:extLst>
            </c:dLbl>
            <c:dLbl>
              <c:idx val="2"/>
              <c:layout>
                <c:manualLayout>
                  <c:x val="0.1453540242880671"/>
                  <c:y val="-2.2909452701733959E-2"/>
                </c:manualLayout>
              </c:layout>
              <c:tx>
                <c:rich>
                  <a:bodyPr/>
                  <a:lstStyle/>
                  <a:p>
                    <a:fld id="{A1A73DB5-561A-4F12-B335-92DCE2B9E0B8}" type="CATEGORYNAME">
                      <a:rPr lang="ru-RU" dirty="0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  <a:r>
                      <a:rPr lang="ru-RU" baseline="0" dirty="0" smtClean="0"/>
                      <a:t>       </a:t>
                    </a:r>
                    <a:fld id="{3A906BA4-BEF2-4B41-81D1-9B44367F7200}" type="VALUE">
                      <a:rPr lang="ru-RU" baseline="0" smtClean="0"/>
                      <a:pPr/>
                      <a:t>[ЗНАЧЕНИЕ]</a:t>
                    </a:fld>
                    <a:endParaRPr lang="ru-RU" baseline="0" dirty="0" smtClean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885634659838554"/>
                      <c:h val="0.155500205257590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CB23-4261-A783-16670E0E58D5}"/>
                </c:ext>
              </c:extLst>
            </c:dLbl>
            <c:dLbl>
              <c:idx val="3"/>
              <c:layout>
                <c:manualLayout>
                  <c:x val="8.1978671277500331E-2"/>
                  <c:y val="3.1804105369904467E-2"/>
                </c:manualLayout>
              </c:layout>
              <c:tx>
                <c:rich>
                  <a:bodyPr/>
                  <a:lstStyle/>
                  <a:p>
                    <a:fld id="{BD3DCB64-63EB-4037-9241-9882BAA0C125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5 </a:t>
                    </a:r>
                    <a:r>
                      <a:rPr lang="ru-RU" baseline="0" dirty="0" smtClean="0"/>
                      <a:t>936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045103737032867"/>
                      <c:h val="0.129717973278685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CB23-4261-A783-16670E0E58D5}"/>
                </c:ext>
              </c:extLst>
            </c:dLbl>
            <c:dLbl>
              <c:idx val="4"/>
              <c:layout>
                <c:manualLayout>
                  <c:x val="-9.4372044213055145E-2"/>
                  <c:y val="-4.8778836493152636E-2"/>
                </c:manualLayout>
              </c:layout>
              <c:tx>
                <c:rich>
                  <a:bodyPr/>
                  <a:lstStyle/>
                  <a:p>
                    <a:fld id="{B3098E24-7FBD-4903-9971-F972F6833B72}" type="CATEGORYNAME">
                      <a:rPr lang="ru-RU" smtClean="0"/>
                      <a:pPr/>
                      <a:t>[ИМЯ КАТЕГОРИИ]</a:t>
                    </a:fld>
                    <a:r>
                      <a:rPr lang="ru-RU" dirty="0" smtClean="0"/>
                      <a:t>     </a:t>
                    </a:r>
                    <a:r>
                      <a:rPr lang="ru-RU" baseline="0" dirty="0" smtClean="0"/>
                      <a:t> </a:t>
                    </a:r>
                    <a:fld id="{887D896E-B91E-474A-838B-DC5FC3BD966F}" type="VALUE">
                      <a:rPr lang="ru-RU" baseline="0"/>
                      <a:pPr/>
                      <a:t>[ЗНАЧЕНИЕ]</a:t>
                    </a:fld>
                    <a:endParaRPr lang="ru-RU" baseline="0" dirty="0" smtClean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639501887251498"/>
                      <c:h val="0.206867916423475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CB23-4261-A783-16670E0E58D5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'[Структура бюджета на 2025 год.xlsx]соцсфера 5'!$A$5:$A$9</c:f>
              <c:strCache>
                <c:ptCount val="5"/>
                <c:pt idx="0">
                  <c:v>Образование</c:v>
                </c:pt>
                <c:pt idx="1">
                  <c:v>Здравоохранение </c:v>
                </c:pt>
                <c:pt idx="2">
                  <c:v>Социальная политика</c:v>
                </c:pt>
                <c:pt idx="3">
                  <c:v>Культура</c:v>
                </c:pt>
                <c:pt idx="4">
                  <c:v>Физическая культура и спорт</c:v>
                </c:pt>
              </c:strCache>
            </c:strRef>
          </c:cat>
          <c:val>
            <c:numRef>
              <c:f>'[Структура бюджета на 2025 год.xlsx]соцсфера 5'!$C$5:$C$9</c:f>
              <c:numCache>
                <c:formatCode>#,##0</c:formatCode>
                <c:ptCount val="5"/>
                <c:pt idx="0">
                  <c:v>52854</c:v>
                </c:pt>
                <c:pt idx="1">
                  <c:v>33073.599999999999</c:v>
                </c:pt>
                <c:pt idx="2">
                  <c:v>7782.5</c:v>
                </c:pt>
                <c:pt idx="3">
                  <c:v>5920.5</c:v>
                </c:pt>
                <c:pt idx="4">
                  <c:v>2505.5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B23-4261-A783-16670E0E58D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1063763664204556E-2"/>
          <c:y val="3.5808583184466565E-2"/>
          <c:w val="0.92268537868867861"/>
          <c:h val="0.912529177550555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'[Структура бюджета на 2025 год.xlsx]жкх 6'!$A$5</c:f>
              <c:strCache>
                <c:ptCount val="1"/>
                <c:pt idx="0">
                  <c:v>Субсидии по оказанию жилищно-коммунальных услуг</c:v>
                </c:pt>
              </c:strCache>
            </c:strRef>
          </c:tx>
          <c:spPr>
            <a:solidFill>
              <a:srgbClr val="BDCDE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3007150022048189E-2"/>
                  <c:y val="9.3783301138048178E-17"/>
                </c:manualLayout>
              </c:layout>
              <c:tx>
                <c:rich>
                  <a:bodyPr/>
                  <a:lstStyle/>
                  <a:p>
                    <a:fld id="{0BE39804-6C09-42E9-8DAB-797C5E2B800D}" type="SERIESNAME">
                      <a:rPr lang="ru-RU"/>
                      <a:pPr/>
                      <a:t>[ИМЯ РЯДА]</a:t>
                    </a:fld>
                    <a:r>
                      <a:rPr lang="ru-RU" baseline="0" dirty="0"/>
                      <a:t>; </a:t>
                    </a:r>
                    <a:endParaRPr lang="ru-RU" baseline="0" dirty="0" smtClean="0"/>
                  </a:p>
                  <a:p>
                    <a:fld id="{33296794-A685-4730-8492-9D35D85D805B}" type="VALUE">
                      <a:rPr lang="ru-RU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974199215395495"/>
                      <c:h val="0.163760424869443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88D-4CF3-BBEF-3D3432224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ln>
                      <a:solidFill>
                        <a:schemeClr val="tx1">
                          <a:alpha val="51000"/>
                        </a:schemeClr>
                      </a:solidFill>
                    </a:ln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год.xlsx]жкх 6'!$C$5</c:f>
              <c:numCache>
                <c:formatCode>#,##0</c:formatCode>
                <c:ptCount val="1"/>
                <c:pt idx="0">
                  <c:v>5224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8D-4CF3-BBEF-3D3432224707}"/>
            </c:ext>
          </c:extLst>
        </c:ser>
        <c:ser>
          <c:idx val="1"/>
          <c:order val="1"/>
          <c:tx>
            <c:strRef>
              <c:f>'[Структура бюджета на 2025 год.xlsx]жкх 6'!$A$6</c:f>
              <c:strCache>
                <c:ptCount val="1"/>
                <c:pt idx="0">
                  <c:v>Содержание и текущий ремонт улично-дорожной сети</c:v>
                </c:pt>
              </c:strCache>
            </c:strRef>
          </c:tx>
          <c:spPr>
            <a:solidFill>
              <a:srgbClr val="A6BBE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9854178322324608E-3"/>
                  <c:y val="-5.1155118834952237E-3"/>
                </c:manualLayout>
              </c:layout>
              <c:tx>
                <c:rich>
                  <a:bodyPr/>
                  <a:lstStyle/>
                  <a:p>
                    <a:fld id="{8206B18A-57C3-4E08-834D-80AE4AB88A8F}" type="SERIESNAME">
                      <a:rPr lang="ru-RU"/>
                      <a:pPr/>
                      <a:t>[ИМЯ РЯДА]</a:t>
                    </a:fld>
                    <a:r>
                      <a:rPr lang="ru-RU" baseline="0" dirty="0" smtClean="0"/>
                      <a:t>; </a:t>
                    </a:r>
                  </a:p>
                  <a:p>
                    <a:fld id="{D5FE6D2B-96DE-4666-9E30-1EAB5CD865C1}" type="VALUE">
                      <a:rPr lang="ru-RU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026635481535578"/>
                      <c:h val="0.120061063905632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E88D-4CF3-BBEF-3D3432224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ln>
                      <a:solidFill>
                        <a:schemeClr val="tx1">
                          <a:alpha val="51000"/>
                        </a:schemeClr>
                      </a:solidFill>
                    </a:ln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год.xlsx]жкх 6'!$C$6</c:f>
              <c:numCache>
                <c:formatCode>#,##0</c:formatCode>
                <c:ptCount val="1"/>
                <c:pt idx="0">
                  <c:v>2738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8D-4CF3-BBEF-3D3432224707}"/>
            </c:ext>
          </c:extLst>
        </c:ser>
        <c:ser>
          <c:idx val="2"/>
          <c:order val="2"/>
          <c:tx>
            <c:strRef>
              <c:f>'[Структура бюджета на 2025 год.xlsx]жкх 6'!$A$7</c:f>
              <c:strCache>
                <c:ptCount val="1"/>
                <c:pt idx="0">
                  <c:v>Текущий и капитальный ремонт жилфонда</c:v>
                </c:pt>
              </c:strCache>
            </c:strRef>
          </c:tx>
          <c:spPr>
            <a:solidFill>
              <a:srgbClr val="88A5D8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927531361274127E-3"/>
                  <c:y val="-1.278877970873805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45095B-7AC4-4C47-8621-877D85340834}" type="SERIESNAME">
                      <a:rPr lang="ru-RU" sz="1000" baseline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</a:rPr>
                      <a:pPr>
                        <a:defRPr sz="1000" b="0" i="0" u="none" strike="noStrike" kern="1200" baseline="0">
                          <a:ln>
                            <a:solidFill>
                              <a:schemeClr val="tx1">
                                <a:alpha val="51000"/>
                              </a:schemeClr>
                            </a:solidFill>
                          </a:ln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РЯДА]</a:t>
                    </a:fld>
                    <a:r>
                      <a:rPr lang="ru-RU" sz="1000" baseline="0" dirty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</a:rPr>
                      <a:t>; </a:t>
                    </a:r>
                    <a:r>
                      <a:rPr lang="ru-RU" sz="1000" baseline="0" dirty="0" smtClean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</a:rPr>
                      <a:t>             </a:t>
                    </a:r>
                    <a:fld id="{90C6B2FD-84BB-4FB9-9D66-0453F9990B65}" type="VALUE">
                      <a:rPr lang="ru-RU" sz="1000" baseline="0" smtClean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</a:rPr>
                      <a:pPr>
                        <a:defRPr sz="1000" b="0" i="0" u="none" strike="noStrike" kern="1200" baseline="0">
                          <a:ln>
                            <a:solidFill>
                              <a:schemeClr val="tx1">
                                <a:alpha val="51000"/>
                              </a:schemeClr>
                            </a:solidFill>
                          </a:ln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endParaRPr lang="ru-RU" sz="1000" baseline="0" dirty="0" smtClean="0">
                      <a:ln>
                        <a:solidFill>
                          <a:schemeClr val="tx1">
                            <a:alpha val="51000"/>
                          </a:schemeClr>
                        </a:solidFill>
                      </a:ln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65142231897167"/>
                      <c:h val="0.1252150428273071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88D-4CF3-BBEF-3D3432224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ln>
                      <a:solidFill>
                        <a:schemeClr val="tx1">
                          <a:alpha val="51000"/>
                        </a:schemeClr>
                      </a:solidFill>
                    </a:ln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год.xlsx]жкх 6'!$C$7</c:f>
              <c:numCache>
                <c:formatCode>#,##0</c:formatCode>
                <c:ptCount val="1"/>
                <c:pt idx="0">
                  <c:v>1789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8D-4CF3-BBEF-3D3432224707}"/>
            </c:ext>
          </c:extLst>
        </c:ser>
        <c:ser>
          <c:idx val="3"/>
          <c:order val="3"/>
          <c:tx>
            <c:strRef>
              <c:f>'[Структура бюджета на 2025 год.xlsx]жкх 6'!$A$8</c:f>
              <c:strCache>
                <c:ptCount val="1"/>
                <c:pt idx="0">
                  <c:v>Благоустройство населенных пунктов</c:v>
                </c:pt>
              </c:strCache>
            </c:strRef>
          </c:tx>
          <c:spPr>
            <a:solidFill>
              <a:srgbClr val="5780C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88CC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88D-4CF3-BBEF-3D3432224707}"/>
              </c:ext>
            </c:extLst>
          </c:dPt>
          <c:dLbls>
            <c:dLbl>
              <c:idx val="0"/>
              <c:layout>
                <c:manualLayout>
                  <c:x val="-6.7391297041911194E-3"/>
                  <c:y val="-9.3783301138048178E-17"/>
                </c:manualLayout>
              </c:layout>
              <c:tx>
                <c:rich>
                  <a:bodyPr/>
                  <a:lstStyle/>
                  <a:p>
                    <a:fld id="{C0D62621-C89C-498B-86B8-1FD4B59E9920}" type="SERIESNAME">
                      <a:rPr lang="ru-RU"/>
                      <a:pPr/>
                      <a:t>[ИМЯ РЯДА]</a:t>
                    </a:fld>
                    <a:r>
                      <a:rPr lang="ru-RU" baseline="0" dirty="0" smtClean="0"/>
                      <a:t>;</a:t>
                    </a:r>
                  </a:p>
                  <a:p>
                    <a:r>
                      <a:rPr lang="ru-RU" baseline="0" dirty="0" smtClean="0"/>
                      <a:t> </a:t>
                    </a:r>
                    <a:fld id="{31322226-B63D-4249-A862-66309C2823DE}" type="VALUE">
                      <a:rPr lang="ru-RU" baseline="0"/>
                      <a:pPr/>
                      <a:t>[ЗНАЧЕНИЕ]</a:t>
                    </a:fld>
                    <a:endParaRPr lang="ru-RU" baseline="0" dirty="0" smtClean="0"/>
                  </a:p>
                </c:rich>
              </c:tx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525187453049404"/>
                      <c:h val="0.132542912901361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88D-4CF3-BBEF-3D3432224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ln>
                      <a:solidFill>
                        <a:schemeClr val="tx1">
                          <a:alpha val="51000"/>
                        </a:schemeClr>
                      </a:solidFill>
                    </a:ln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год.xlsx]жкх 6'!$C$8</c:f>
              <c:numCache>
                <c:formatCode>#,##0</c:formatCode>
                <c:ptCount val="1"/>
                <c:pt idx="0">
                  <c:v>1327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8D-4CF3-BBEF-3D3432224707}"/>
            </c:ext>
          </c:extLst>
        </c:ser>
        <c:ser>
          <c:idx val="4"/>
          <c:order val="4"/>
          <c:tx>
            <c:strRef>
              <c:f>'[Структура бюджета на 2025 год.xlsx]жкх 6'!$A$9</c:f>
              <c:strCache>
                <c:ptCount val="1"/>
                <c:pt idx="0">
                  <c:v>Уличное освещение (включая замену светильников</c:v>
                </c:pt>
              </c:strCache>
            </c:strRef>
          </c:tx>
          <c:spPr>
            <a:solidFill>
              <a:srgbClr val="3B67B7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927531361274127E-3"/>
                  <c:y val="-5.1152097863367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48948B5-BBB5-48A6-B200-3D85A333F0FA}" type="SERIESNAME">
                      <a:rPr lang="ru-RU" sz="1000" baseline="0" smtClean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  <a:solidFill>
                          <a:srgbClr val="7030A0"/>
                        </a:solidFill>
                      </a:rPr>
                      <a:pPr>
                        <a:defRPr sz="1000" b="0" i="0" u="none" strike="noStrike" kern="1200" baseline="0">
                          <a:ln>
                            <a:solidFill>
                              <a:schemeClr val="tx1">
                                <a:alpha val="51000"/>
                              </a:schemeClr>
                            </a:solidFill>
                          </a:ln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РЯДА]</a:t>
                    </a:fld>
                    <a:r>
                      <a:rPr lang="ru-RU" sz="1000" baseline="0" dirty="0" smtClean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  <a:solidFill>
                          <a:srgbClr val="7030A0"/>
                        </a:solidFill>
                      </a:rPr>
                      <a:t>);         </a:t>
                    </a:r>
                    <a:fld id="{6E1B4805-7B2E-4E7D-AE4C-0D5EFB13E7A4}" type="VALUE">
                      <a:rPr lang="ru-RU" sz="1000" baseline="0" smtClean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  <a:solidFill>
                          <a:srgbClr val="7030A0"/>
                        </a:solidFill>
                      </a:rPr>
                      <a:pPr>
                        <a:defRPr sz="1000" b="0" i="0" u="none" strike="noStrike" kern="1200" baseline="0">
                          <a:ln>
                            <a:solidFill>
                              <a:schemeClr val="tx1">
                                <a:alpha val="51000"/>
                              </a:schemeClr>
                            </a:solidFill>
                          </a:ln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endParaRPr lang="ru-RU" sz="1000" baseline="0" dirty="0" smtClean="0">
                      <a:ln>
                        <a:solidFill>
                          <a:schemeClr val="tx1">
                            <a:alpha val="51000"/>
                          </a:schemeClr>
                        </a:solidFill>
                      </a:ln>
                      <a:solidFill>
                        <a:srgbClr val="7030A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37361646640013"/>
                      <c:h val="0.132888310652549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E88D-4CF3-BBEF-3D3432224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ln>
                      <a:solidFill>
                        <a:schemeClr val="tx1">
                          <a:alpha val="51000"/>
                        </a:schemeClr>
                      </a:solidFill>
                    </a:ln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год.xlsx]жкх 6'!$C$9</c:f>
              <c:numCache>
                <c:formatCode>#,##0</c:formatCode>
                <c:ptCount val="1"/>
                <c:pt idx="0">
                  <c:v>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8D-4CF3-BBEF-3D3432224707}"/>
            </c:ext>
          </c:extLst>
        </c:ser>
        <c:ser>
          <c:idx val="5"/>
          <c:order val="5"/>
          <c:tx>
            <c:strRef>
              <c:f>'[Структура бюджета на 2025 год.xlsx]жкх 6'!$A$10</c:f>
              <c:strCache>
                <c:ptCount val="1"/>
                <c:pt idx="0">
                  <c:v>Текущее содержание дворовых территорий</c:v>
                </c:pt>
              </c:strCache>
            </c:strRef>
          </c:tx>
          <c:spPr>
            <a:solidFill>
              <a:srgbClr val="2C4D88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231971280340897E-2"/>
                  <c:y val="-7.673066427137209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0" i="0" u="none" strike="noStrike" kern="1200" baseline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0B270F4-AFF9-412E-9A30-9D2C41B3BA86}" type="SERIESNAME">
                      <a:rPr lang="ru-RU" sz="1000" baseline="0"/>
                      <a:pPr>
                        <a:defRPr sz="1000" b="0" i="0" u="none" strike="noStrike" kern="1200" baseline="0">
                          <a:ln>
                            <a:solidFill>
                              <a:schemeClr val="tx1">
                                <a:alpha val="51000"/>
                              </a:schemeClr>
                            </a:solidFill>
                          </a:ln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[ИМЯ РЯДА]</a:t>
                    </a:fld>
                    <a:r>
                      <a:rPr lang="ru-RU" sz="1000" baseline="0" dirty="0" smtClean="0"/>
                      <a:t>; </a:t>
                    </a:r>
                  </a:p>
                  <a:p>
                    <a:pPr>
                      <a:defRPr sz="1000" b="0" i="0" u="none" strike="noStrike" kern="1200" baseline="0">
                        <a:ln>
                          <a:solidFill>
                            <a:schemeClr val="tx1">
                              <a:alpha val="51000"/>
                            </a:schemeClr>
                          </a:solidFill>
                        </a:ln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000" baseline="0" dirty="0" smtClean="0"/>
                      <a:t> </a:t>
                    </a:r>
                    <a:fld id="{B0A7D09C-9099-4386-90EE-2BA819458BBE}" type="VALUE">
                      <a:rPr lang="ru-RU" sz="1000" baseline="0"/>
                      <a:pPr>
                        <a:defRPr sz="1000" b="0" i="0" u="none" strike="noStrike" kern="1200" baseline="0">
                          <a:ln>
                            <a:solidFill>
                              <a:schemeClr val="tx1">
                                <a:alpha val="51000"/>
                              </a:schemeClr>
                            </a:solidFill>
                          </a:ln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endParaRPr lang="ru-RU" sz="1000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821011368257349"/>
                      <c:h val="0.127772798769054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88D-4CF3-BBEF-3D3432224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ln>
                      <a:solidFill>
                        <a:schemeClr val="tx1">
                          <a:alpha val="51000"/>
                        </a:schemeClr>
                      </a:solidFill>
                    </a:ln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год.xlsx]жкх 6'!$C$10</c:f>
              <c:numCache>
                <c:formatCode>#,##0</c:formatCode>
                <c:ptCount val="1"/>
                <c:pt idx="0">
                  <c:v>515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88D-4CF3-BBEF-3D3432224707}"/>
            </c:ext>
          </c:extLst>
        </c:ser>
        <c:ser>
          <c:idx val="6"/>
          <c:order val="6"/>
          <c:tx>
            <c:strRef>
              <c:f>'[Структура бюджета на 2025 год.xlsx]жкх 6'!$A$11</c:f>
              <c:strCache>
                <c:ptCount val="1"/>
                <c:pt idx="0">
                  <c:v>Прочие расходы</c:v>
                </c:pt>
              </c:strCache>
            </c:strRef>
          </c:tx>
          <c:spPr>
            <a:solidFill>
              <a:srgbClr val="4472C4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83D5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E88D-4CF3-BBEF-3D343222470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ln>
                        <a:solidFill>
                          <a:schemeClr val="tx1">
                            <a:alpha val="51000"/>
                          </a:schemeClr>
                        </a:solidFill>
                      </a:ln>
                      <a:solidFill>
                        <a:srgbClr val="7030A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8-E88D-4CF3-BBEF-3D34322247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ln>
                      <a:solidFill>
                        <a:schemeClr val="tx1">
                          <a:alpha val="51000"/>
                        </a:schemeClr>
                      </a:solidFill>
                    </a:ln>
                    <a:solidFill>
                      <a:srgbClr val="7030A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'[Структура бюджета на 2025 год.xlsx]жкх 6'!$C$11</c:f>
              <c:numCache>
                <c:formatCode>#,##0</c:formatCode>
                <c:ptCount val="1"/>
                <c:pt idx="0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88D-4CF3-BBEF-3D34322247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628088127"/>
        <c:axId val="628088959"/>
      </c:barChart>
      <c:catAx>
        <c:axId val="62808812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8088959"/>
        <c:crosses val="autoZero"/>
        <c:auto val="1"/>
        <c:lblAlgn val="ctr"/>
        <c:lblOffset val="100"/>
        <c:noMultiLvlLbl val="0"/>
      </c:catAx>
      <c:valAx>
        <c:axId val="6280889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8088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0.44062</cdr:x>
      <cdr:y>0.14009</cdr:y>
    </cdr:from>
    <cdr:to>
      <cdr:x>0.49736</cdr:x>
      <cdr:y>0.87963</cdr:y>
    </cdr:to>
    <cdr:sp macro="" textlink="">
      <cdr:nvSpPr>
        <cdr:cNvPr id="3" name="Правая фигурная скобка 2"/>
        <cdr:cNvSpPr/>
      </cdr:nvSpPr>
      <cdr:spPr>
        <a:xfrm xmlns:a="http://schemas.openxmlformats.org/drawingml/2006/main">
          <a:off x="4752022" y="627132"/>
          <a:ext cx="612000" cy="3310759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</cdr:x>
      <cdr:y>0.4423</cdr:y>
    </cdr:from>
    <cdr:to>
      <cdr:x>0.63449</cdr:x>
      <cdr:y>0.61369</cdr:y>
    </cdr:to>
    <cdr:sp macro="" textlink="">
      <cdr:nvSpPr>
        <cdr:cNvPr id="4" name="Скругленный прямоугольник 3"/>
        <cdr:cNvSpPr/>
      </cdr:nvSpPr>
      <cdr:spPr>
        <a:xfrm xmlns:a="http://schemas.openxmlformats.org/drawingml/2006/main">
          <a:off x="5554717" y="2180258"/>
          <a:ext cx="1494063" cy="844826"/>
        </a:xfrm>
        <a:prstGeom xmlns:a="http://schemas.openxmlformats.org/drawingml/2006/main" prst="round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 anchorCtr="1"/>
        <a:lstStyle xmlns:a="http://schemas.openxmlformats.org/drawingml/2006/main"/>
        <a:p xmlns:a="http://schemas.openxmlformats.org/drawingml/2006/main">
          <a:r>
            <a:rPr lang="ru-RU" sz="1700" dirty="0" smtClean="0">
              <a:solidFill>
                <a:schemeClr val="tx1"/>
              </a:solidFill>
              <a:latin typeface="Times New Roman" panose="02020603050405020304" pitchFamily="18" charset="0"/>
            </a:rPr>
            <a:t>112 036  </a:t>
          </a:r>
        </a:p>
        <a:p xmlns:a="http://schemas.openxmlformats.org/drawingml/2006/main">
          <a:r>
            <a:rPr lang="ru-RU" sz="1700" dirty="0" smtClean="0">
              <a:solidFill>
                <a:schemeClr val="tx1"/>
              </a:solidFill>
              <a:latin typeface="Times New Roman" panose="02020603050405020304" pitchFamily="18" charset="0"/>
            </a:rPr>
            <a:t>тыс. рублей</a:t>
          </a:r>
          <a:endParaRPr lang="ru-RU" sz="17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24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09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632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72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88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075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17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20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08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44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34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5EBF7"/>
            </a:gs>
            <a:gs pos="10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70C76-8E8B-4DCE-934A-599D39777FFB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EF8DB-A2BF-4EB6-9862-D1EC2285AA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07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231"/>
            <a:ext cx="12260826" cy="6858000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metal">
            <a:bevelT/>
            <a:bevelB/>
          </a:sp3d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890102" y="1086338"/>
            <a:ext cx="10467975" cy="4397721"/>
          </a:xfrm>
          <a:prstGeom prst="rect">
            <a:avLst/>
          </a:prstGeom>
          <a:effectLst/>
          <a:scene3d>
            <a:camera prst="orthographicFront">
              <a:rot lat="0" lon="0" rev="0"/>
            </a:camera>
            <a:lightRig rig="threePt" dir="t"/>
          </a:scene3d>
          <a:sp3d extrusionH="76200" prstMaterial="metal">
            <a:extrusionClr>
              <a:srgbClr val="CDD5E2"/>
            </a:extrusionClr>
            <a:contourClr>
              <a:schemeClr val="bg1"/>
            </a:contourClr>
          </a:sp3d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72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Бюджет </a:t>
            </a: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/>
            </a:r>
            <a:b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</a:br>
            <a:r>
              <a:rPr lang="ru-RU" sz="7500" dirty="0" err="1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Несвижского</a:t>
            </a: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 района</a:t>
            </a:r>
            <a:b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</a:b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 </a:t>
            </a: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для граждан            на </a:t>
            </a:r>
            <a:r>
              <a:rPr lang="ru-RU" sz="7500" dirty="0" smtClean="0">
                <a:ln>
                  <a:solidFill>
                    <a:schemeClr val="tx1"/>
                  </a:solidFill>
                </a:ln>
                <a:solidFill>
                  <a:srgbClr val="632B8D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entury" panose="02040604050505020304" pitchFamily="18" charset="0"/>
              </a:rPr>
              <a:t>2025 год</a:t>
            </a:r>
            <a:endParaRPr lang="ru-RU" sz="7500" dirty="0">
              <a:ln>
                <a:solidFill>
                  <a:schemeClr val="tx1"/>
                </a:solidFill>
              </a:ln>
              <a:solidFill>
                <a:srgbClr val="632B8D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2954" y="5484060"/>
            <a:ext cx="3657600" cy="954107"/>
          </a:xfrm>
          <a:prstGeom prst="rect">
            <a:avLst/>
          </a:prstGeom>
          <a:ln>
            <a:solidFill>
              <a:srgbClr val="C8C6BD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slope"/>
            <a:bevelB prst="slope"/>
            <a:contourClr>
              <a:schemeClr val="bg1">
                <a:lumMod val="50000"/>
              </a:schemeClr>
            </a:contourClr>
          </a:sp3d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Районный бюджет утвержден решением </a:t>
            </a:r>
            <a:r>
              <a:rPr lang="ru-RU" altLang="ru-RU" sz="1400" b="1" i="1" u="sng" dirty="0" err="1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Несвижского</a:t>
            </a: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районного Совета депутатов от </a:t>
            </a:r>
            <a:r>
              <a:rPr lang="ru-RU" altLang="ru-RU" sz="1400" b="1" i="1" u="sng" dirty="0" smtClean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</a:t>
            </a:r>
            <a:r>
              <a:rPr lang="ru-RU" altLang="ru-RU" sz="1400" b="1" i="1" u="sng" dirty="0" smtClean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altLang="ru-RU" sz="1400" b="1" i="1" u="sng" dirty="0" smtClean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ru-RU" altLang="ru-RU" sz="1400" b="1" i="1" u="sng" dirty="0" smtClean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районном бюджете на </a:t>
            </a:r>
            <a:r>
              <a:rPr lang="ru-RU" altLang="ru-RU" sz="1400" b="1" i="1" u="sng" dirty="0" smtClean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altLang="ru-RU" sz="1400" b="1" i="1" u="sng" dirty="0">
                <a:solidFill>
                  <a:srgbClr val="222A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год»</a:t>
            </a:r>
            <a:endParaRPr lang="ru-RU" altLang="ru-RU" sz="1400" dirty="0">
              <a:solidFill>
                <a:srgbClr val="222A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1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6132" y="105068"/>
            <a:ext cx="11762508" cy="119279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srgbClr val="1B4367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 smtClean="0">
                <a:ln>
                  <a:solidFill>
                    <a:schemeClr val="tx1"/>
                  </a:solidFill>
                  <a:miter lim="800000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 доходов на 2025 год</a:t>
            </a:r>
            <a:endParaRPr lang="ru-RU" sz="5400" dirty="0">
              <a:ln>
                <a:solidFill>
                  <a:schemeClr val="tx1"/>
                </a:solidFill>
                <a:miter lim="800000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090484"/>
              </p:ext>
            </p:extLst>
          </p:nvPr>
        </p:nvGraphicFramePr>
        <p:xfrm>
          <a:off x="461107" y="1434925"/>
          <a:ext cx="11222893" cy="5353133"/>
        </p:xfrm>
        <a:graphic>
          <a:graphicData uri="http://schemas.openxmlformats.org/drawingml/2006/table">
            <a:tbl>
              <a:tblPr/>
              <a:tblGrid>
                <a:gridCol w="3802132">
                  <a:extLst>
                    <a:ext uri="{9D8B030D-6E8A-4147-A177-3AD203B41FA5}">
                      <a16:colId xmlns:a16="http://schemas.microsoft.com/office/drawing/2014/main" val="1821771941"/>
                    </a:ext>
                  </a:extLst>
                </a:gridCol>
                <a:gridCol w="1512043">
                  <a:extLst>
                    <a:ext uri="{9D8B030D-6E8A-4147-A177-3AD203B41FA5}">
                      <a16:colId xmlns:a16="http://schemas.microsoft.com/office/drawing/2014/main" val="380868156"/>
                    </a:ext>
                  </a:extLst>
                </a:gridCol>
                <a:gridCol w="1574436">
                  <a:extLst>
                    <a:ext uri="{9D8B030D-6E8A-4147-A177-3AD203B41FA5}">
                      <a16:colId xmlns:a16="http://schemas.microsoft.com/office/drawing/2014/main" val="2976437758"/>
                    </a:ext>
                  </a:extLst>
                </a:gridCol>
                <a:gridCol w="1045954">
                  <a:extLst>
                    <a:ext uri="{9D8B030D-6E8A-4147-A177-3AD203B41FA5}">
                      <a16:colId xmlns:a16="http://schemas.microsoft.com/office/drawing/2014/main" val="162926100"/>
                    </a:ext>
                  </a:extLst>
                </a:gridCol>
                <a:gridCol w="1776285">
                  <a:extLst>
                    <a:ext uri="{9D8B030D-6E8A-4147-A177-3AD203B41FA5}">
                      <a16:colId xmlns:a16="http://schemas.microsoft.com/office/drawing/2014/main" val="414927155"/>
                    </a:ext>
                  </a:extLst>
                </a:gridCol>
                <a:gridCol w="1512043">
                  <a:extLst>
                    <a:ext uri="{9D8B030D-6E8A-4147-A177-3AD203B41FA5}">
                      <a16:colId xmlns:a16="http://schemas.microsoft.com/office/drawing/2014/main" val="2115323094"/>
                    </a:ext>
                  </a:extLst>
                </a:gridCol>
              </a:tblGrid>
              <a:tr h="2579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7883" marR="7883" marT="7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Бюджет на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2025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год, 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 рублей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Темп роста к 2024 году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Удельный вес в собственных доходах, %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Удельный вес в общих доходах, %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3590129"/>
                  </a:ext>
                </a:extLst>
              </a:tr>
              <a:tr h="8821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 рублей 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%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848491"/>
                  </a:ext>
                </a:extLst>
              </a:tr>
              <a:tr h="2674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7883" marR="7883" marT="78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129 906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14 090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112,2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731009"/>
                  </a:ext>
                </a:extLst>
              </a:tr>
              <a:tr h="267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СОБСТВЕННЫЕ ДОХОДЫ</a:t>
                      </a: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107 545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13 545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114,4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82,8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445322"/>
                  </a:ext>
                </a:extLst>
              </a:tr>
              <a:tr h="2579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Налоговые доходы, из них:</a:t>
                      </a: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102 972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14 005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115,7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95,7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79,3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272910"/>
                  </a:ext>
                </a:extLst>
              </a:tr>
              <a:tr h="2579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подоходный налог</a:t>
                      </a: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63 613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9 981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118,6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59,2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593957"/>
                  </a:ext>
                </a:extLst>
              </a:tr>
              <a:tr h="2579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налоги на собственность</a:t>
                      </a: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11 120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757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107,3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10,3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438500"/>
                  </a:ext>
                </a:extLst>
              </a:tr>
              <a:tr h="2579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 на добавленную стоимость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18 755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1 870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111,1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17,4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2280219"/>
                  </a:ext>
                </a:extLst>
              </a:tr>
              <a:tr h="515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</a:t>
                      </a:r>
                      <a:r>
                        <a:rPr lang="ru-RU" sz="16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н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алоги </a:t>
                      </a:r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 сборы от выручки от реализации </a:t>
                      </a:r>
                      <a:r>
                        <a:rPr lang="ru-RU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товаров (работ, услуг)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8 791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1 334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117,9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8,2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24384"/>
                  </a:ext>
                </a:extLst>
              </a:tr>
              <a:tr h="2579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Неналоговые доходы, из них:</a:t>
                      </a: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4 573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-460</a:t>
                      </a:r>
                    </a:p>
                  </a:txBody>
                  <a:tcPr marL="7883" marR="7883" marT="78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90,9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917604"/>
                  </a:ext>
                </a:extLst>
              </a:tr>
              <a:tr h="55409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дивиденды по акциям и доходы от других форм участия в капитале</a:t>
                      </a: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484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109,0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0049474"/>
                  </a:ext>
                </a:extLst>
              </a:tr>
              <a:tr h="2579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компенсация расходов государства</a:t>
                      </a: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2 813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183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107,0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2,6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1003173"/>
                  </a:ext>
                </a:extLst>
              </a:tr>
              <a:tr h="52543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 от реализации имущества и продажи земельных участков</a:t>
                      </a: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476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-58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89,1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744517"/>
                  </a:ext>
                </a:extLst>
              </a:tr>
              <a:tr h="267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неналоговые доходы</a:t>
                      </a: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436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-438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49,9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631779"/>
                  </a:ext>
                </a:extLst>
              </a:tr>
              <a:tr h="26749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ДОТАЦИЯ</a:t>
                      </a:r>
                    </a:p>
                  </a:txBody>
                  <a:tcPr marL="7883" marR="7883" marT="788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22 281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465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102,1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17,2</a:t>
                      </a:r>
                    </a:p>
                  </a:txBody>
                  <a:tcPr marL="7883" marR="7883" marT="78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375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21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56745" y="83882"/>
            <a:ext cx="10580860" cy="97800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Структура</a:t>
            </a:r>
            <a:r>
              <a:rPr lang="ru-RU" sz="50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 расходов на 2025 год</a:t>
            </a:r>
            <a:endParaRPr lang="ru-RU" sz="5000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397456"/>
              </p:ext>
            </p:extLst>
          </p:nvPr>
        </p:nvGraphicFramePr>
        <p:xfrm>
          <a:off x="6705600" y="1061883"/>
          <a:ext cx="5412828" cy="5696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718069"/>
              </p:ext>
            </p:extLst>
          </p:nvPr>
        </p:nvGraphicFramePr>
        <p:xfrm>
          <a:off x="231228" y="1156141"/>
          <a:ext cx="6474372" cy="5602619"/>
        </p:xfrm>
        <a:graphic>
          <a:graphicData uri="http://schemas.openxmlformats.org/drawingml/2006/table">
            <a:tbl>
              <a:tblPr/>
              <a:tblGrid>
                <a:gridCol w="3736581">
                  <a:extLst>
                    <a:ext uri="{9D8B030D-6E8A-4147-A177-3AD203B41FA5}">
                      <a16:colId xmlns:a16="http://schemas.microsoft.com/office/drawing/2014/main" val="3786620366"/>
                    </a:ext>
                  </a:extLst>
                </a:gridCol>
                <a:gridCol w="1370512">
                  <a:extLst>
                    <a:ext uri="{9D8B030D-6E8A-4147-A177-3AD203B41FA5}">
                      <a16:colId xmlns:a16="http://schemas.microsoft.com/office/drawing/2014/main" val="3325998805"/>
                    </a:ext>
                  </a:extLst>
                </a:gridCol>
                <a:gridCol w="1367279">
                  <a:extLst>
                    <a:ext uri="{9D8B030D-6E8A-4147-A177-3AD203B41FA5}">
                      <a16:colId xmlns:a16="http://schemas.microsoft.com/office/drawing/2014/main" val="879578305"/>
                    </a:ext>
                  </a:extLst>
                </a:gridCol>
              </a:tblGrid>
              <a:tr h="2375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отрасли</a:t>
                      </a:r>
                    </a:p>
                  </a:txBody>
                  <a:tcPr marL="7057" marR="7057" marT="70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" panose="02040604050505020304" pitchFamily="18" charset="0"/>
                        </a:rPr>
                        <a:t>Бюджет 2025 года</a:t>
                      </a:r>
                    </a:p>
                  </a:txBody>
                  <a:tcPr marL="7057" marR="7057" marT="70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811"/>
                  </a:ext>
                </a:extLst>
              </a:tr>
              <a:tr h="7677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сумма, тыс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рублей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57" marR="7057" marT="70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удельный вес, %</a:t>
                      </a:r>
                    </a:p>
                  </a:txBody>
                  <a:tcPr marL="7057" marR="7057" marT="70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6352976"/>
                  </a:ext>
                </a:extLst>
              </a:tr>
              <a:tr h="308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Общегосударственная деятельность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8,9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0052251"/>
                  </a:ext>
                </a:extLst>
              </a:tr>
              <a:tr h="2282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оборона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0,02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776598"/>
                  </a:ext>
                </a:extLst>
              </a:tr>
              <a:tr h="26475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Национальная экономика, том числе: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2 669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2,1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458561"/>
                  </a:ext>
                </a:extLst>
              </a:tr>
              <a:tr h="51185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сельское хозяйство, рыбохозяйственная деятельность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1 760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1,4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5810186"/>
                  </a:ext>
                </a:extLst>
              </a:tr>
              <a:tr h="23827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транспорт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809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0,6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8459821"/>
                  </a:ext>
                </a:extLst>
              </a:tr>
              <a:tr h="23827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топливо и энергетика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9933661"/>
                  </a:ext>
                </a:extLst>
              </a:tr>
              <a:tr h="47655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расходы в области национальной эконимики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614634"/>
                  </a:ext>
                </a:extLst>
              </a:tr>
              <a:tr h="23827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Охрана окружающей среды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1 087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388437"/>
                  </a:ext>
                </a:extLst>
              </a:tr>
              <a:tr h="47655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Жилищно-коммунальные услуги и жилищное строительство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12 552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9,6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563013"/>
                  </a:ext>
                </a:extLst>
              </a:tr>
              <a:tr h="23827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Здравоохранение 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33 074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25,4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295443"/>
                  </a:ext>
                </a:extLst>
              </a:tr>
              <a:tr h="23827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2 506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1,9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721625"/>
                  </a:ext>
                </a:extLst>
              </a:tr>
              <a:tr h="23827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Культура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5 936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4,6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856404"/>
                  </a:ext>
                </a:extLst>
              </a:tr>
              <a:tr h="23827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52 854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40,6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267380"/>
                  </a:ext>
                </a:extLst>
              </a:tr>
              <a:tr h="24710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7 783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6,0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978821"/>
                  </a:ext>
                </a:extLst>
              </a:tr>
              <a:tr h="247104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7057" marR="7057" marT="70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130 122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7057" marR="7057" marT="70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765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93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25518" y="150383"/>
            <a:ext cx="11025352" cy="1553725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0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Century" panose="02040604050505020304" pitchFamily="18" charset="0"/>
              </a:rPr>
              <a:t>Структура первоочередных расходов на 2025 год</a:t>
            </a:r>
            <a:endParaRPr lang="ru-RU" sz="5000" dirty="0">
              <a:ln>
                <a:solidFill>
                  <a:schemeClr val="tx1"/>
                </a:solidFill>
              </a:ln>
              <a:solidFill>
                <a:srgbClr val="7030A0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4610215"/>
              </p:ext>
            </p:extLst>
          </p:nvPr>
        </p:nvGraphicFramePr>
        <p:xfrm>
          <a:off x="525519" y="1839310"/>
          <a:ext cx="11109434" cy="4929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39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6292" y="0"/>
            <a:ext cx="11646002" cy="1359601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8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Century" panose="02040604050505020304" pitchFamily="18" charset="0"/>
              </a:rPr>
              <a:t>Расходы по социальной сфере </a:t>
            </a:r>
          </a:p>
          <a:p>
            <a:pPr algn="ctr"/>
            <a:r>
              <a:rPr lang="ru-RU" sz="48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Century" panose="02040604050505020304" pitchFamily="18" charset="0"/>
              </a:rPr>
              <a:t>на 2025 год</a:t>
            </a:r>
            <a:endParaRPr lang="ru-RU" sz="4800" dirty="0">
              <a:ln>
                <a:solidFill>
                  <a:schemeClr val="tx1"/>
                </a:solidFill>
              </a:ln>
              <a:solidFill>
                <a:srgbClr val="7030A0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339643"/>
              </p:ext>
            </p:extLst>
          </p:nvPr>
        </p:nvGraphicFramePr>
        <p:xfrm>
          <a:off x="5283200" y="2102336"/>
          <a:ext cx="6908800" cy="3938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709612"/>
              </p:ext>
            </p:extLst>
          </p:nvPr>
        </p:nvGraphicFramePr>
        <p:xfrm>
          <a:off x="256292" y="1930399"/>
          <a:ext cx="4933122" cy="4270346"/>
        </p:xfrm>
        <a:graphic>
          <a:graphicData uri="http://schemas.openxmlformats.org/drawingml/2006/table">
            <a:tbl>
              <a:tblPr/>
              <a:tblGrid>
                <a:gridCol w="1731809">
                  <a:extLst>
                    <a:ext uri="{9D8B030D-6E8A-4147-A177-3AD203B41FA5}">
                      <a16:colId xmlns:a16="http://schemas.microsoft.com/office/drawing/2014/main" val="2406687171"/>
                    </a:ext>
                  </a:extLst>
                </a:gridCol>
                <a:gridCol w="1159858">
                  <a:extLst>
                    <a:ext uri="{9D8B030D-6E8A-4147-A177-3AD203B41FA5}">
                      <a16:colId xmlns:a16="http://schemas.microsoft.com/office/drawing/2014/main" val="1114545278"/>
                    </a:ext>
                  </a:extLst>
                </a:gridCol>
                <a:gridCol w="1111551">
                  <a:extLst>
                    <a:ext uri="{9D8B030D-6E8A-4147-A177-3AD203B41FA5}">
                      <a16:colId xmlns:a16="http://schemas.microsoft.com/office/drawing/2014/main" val="2231050508"/>
                    </a:ext>
                  </a:extLst>
                </a:gridCol>
                <a:gridCol w="929904">
                  <a:extLst>
                    <a:ext uri="{9D8B030D-6E8A-4147-A177-3AD203B41FA5}">
                      <a16:colId xmlns:a16="http://schemas.microsoft.com/office/drawing/2014/main" val="315342963"/>
                    </a:ext>
                  </a:extLst>
                </a:gridCol>
              </a:tblGrid>
              <a:tr h="35483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отрасли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роста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 2024 году, 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915684"/>
                  </a:ext>
                </a:extLst>
              </a:tr>
              <a:tr h="13793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тыс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рублей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в общем объеме бюджета,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179345"/>
                  </a:ext>
                </a:extLst>
              </a:tr>
              <a:tr h="35483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52 854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0220985"/>
                  </a:ext>
                </a:extLst>
              </a:tr>
              <a:tr h="35483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Здравоохранение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33 074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013919"/>
                  </a:ext>
                </a:extLst>
              </a:tr>
              <a:tr h="35483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7 783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686162"/>
                  </a:ext>
                </a:extLst>
              </a:tr>
              <a:tr h="35483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37974"/>
                  </a:ext>
                </a:extLst>
              </a:tr>
              <a:tr h="6196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300282"/>
                  </a:ext>
                </a:extLst>
              </a:tr>
              <a:tr h="354837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102 153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115,0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79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37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03123" y="83882"/>
            <a:ext cx="11336593" cy="1449950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0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Жилищно-коммунальное хозяйство </a:t>
            </a:r>
          </a:p>
          <a:p>
            <a:pPr algn="ctr"/>
            <a:r>
              <a:rPr lang="ru-RU" sz="50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на 2025 год</a:t>
            </a:r>
            <a:endParaRPr lang="ru-RU" sz="5000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896169"/>
              </p:ext>
            </p:extLst>
          </p:nvPr>
        </p:nvGraphicFramePr>
        <p:xfrm>
          <a:off x="5970954" y="1618592"/>
          <a:ext cx="5768762" cy="5059727"/>
        </p:xfrm>
        <a:graphic>
          <a:graphicData uri="http://schemas.openxmlformats.org/drawingml/2006/table">
            <a:tbl>
              <a:tblPr/>
              <a:tblGrid>
                <a:gridCol w="3243384">
                  <a:extLst>
                    <a:ext uri="{9D8B030D-6E8A-4147-A177-3AD203B41FA5}">
                      <a16:colId xmlns:a16="http://schemas.microsoft.com/office/drawing/2014/main" val="2883499524"/>
                    </a:ext>
                  </a:extLst>
                </a:gridCol>
                <a:gridCol w="1423669">
                  <a:extLst>
                    <a:ext uri="{9D8B030D-6E8A-4147-A177-3AD203B41FA5}">
                      <a16:colId xmlns:a16="http://schemas.microsoft.com/office/drawing/2014/main" val="3133451237"/>
                    </a:ext>
                  </a:extLst>
                </a:gridCol>
                <a:gridCol w="1101709">
                  <a:extLst>
                    <a:ext uri="{9D8B030D-6E8A-4147-A177-3AD203B41FA5}">
                      <a16:colId xmlns:a16="http://schemas.microsoft.com/office/drawing/2014/main" val="1494497401"/>
                    </a:ext>
                  </a:extLst>
                </a:gridCol>
              </a:tblGrid>
              <a:tr h="28094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отрасли</a:t>
                      </a:r>
                    </a:p>
                  </a:txBody>
                  <a:tcPr marL="8282" marR="8282" marT="828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 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407193"/>
                  </a:ext>
                </a:extLst>
              </a:tr>
              <a:tr h="9640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тыс. рублей</a:t>
                      </a:r>
                      <a:endParaRPr lang="ru-RU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82" marR="8282" marT="8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вес, %</a:t>
                      </a:r>
                    </a:p>
                  </a:txBody>
                  <a:tcPr marL="8282" marR="8282" marT="8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7066246"/>
                  </a:ext>
                </a:extLst>
              </a:tr>
              <a:tr h="55138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по оказанию жилищно-коммунальных услуг</a:t>
                      </a:r>
                    </a:p>
                  </a:txBody>
                  <a:tcPr marL="8282" marR="8282" marT="8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5 224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292219"/>
                  </a:ext>
                </a:extLst>
              </a:tr>
              <a:tr h="55138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текущий ремонт улично-дорожной сети</a:t>
                      </a:r>
                    </a:p>
                  </a:txBody>
                  <a:tcPr marL="8282" marR="8282" marT="8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2 738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21,8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069746"/>
                  </a:ext>
                </a:extLst>
              </a:tr>
              <a:tr h="55138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и капитальный ремонт жилфонда</a:t>
                      </a:r>
                    </a:p>
                  </a:txBody>
                  <a:tcPr marL="8282" marR="8282" marT="8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1 789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887542"/>
                  </a:ext>
                </a:extLst>
              </a:tr>
              <a:tr h="48391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 населенных пунктов</a:t>
                      </a:r>
                    </a:p>
                  </a:txBody>
                  <a:tcPr marL="8282" marR="8282" marT="8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1 327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10,6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49939"/>
                  </a:ext>
                </a:extLst>
              </a:tr>
              <a:tr h="55138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Уличное освещение (включая замену 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светильников)</a:t>
                      </a:r>
                      <a:endParaRPr lang="ru-RU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82" marR="8282" marT="8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764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0430307"/>
                  </a:ext>
                </a:extLst>
              </a:tr>
              <a:tr h="551386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Текущее содержание дворовых территорий</a:t>
                      </a:r>
                    </a:p>
                  </a:txBody>
                  <a:tcPr marL="8282" marR="8282" marT="8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515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392318"/>
                  </a:ext>
                </a:extLst>
              </a:tr>
              <a:tr h="28094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8282" marR="8282" marT="8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4095033"/>
                  </a:ext>
                </a:extLst>
              </a:tr>
              <a:tr h="280943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8282" marR="8282" marT="828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12 552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8282" marR="8282" marT="8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546780"/>
                  </a:ext>
                </a:extLst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5227437"/>
              </p:ext>
            </p:extLst>
          </p:nvPr>
        </p:nvGraphicFramePr>
        <p:xfrm>
          <a:off x="99001" y="1713029"/>
          <a:ext cx="5653549" cy="4965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281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3683" y="126124"/>
            <a:ext cx="10752082" cy="1471448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0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Консолидированный бюджет на 2025 год</a:t>
            </a:r>
            <a:endParaRPr lang="ru-RU" sz="5000" dirty="0">
              <a:ln>
                <a:solidFill>
                  <a:schemeClr val="tx1"/>
                </a:solidFill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984046"/>
              </p:ext>
            </p:extLst>
          </p:nvPr>
        </p:nvGraphicFramePr>
        <p:xfrm>
          <a:off x="357351" y="1765734"/>
          <a:ext cx="11424746" cy="4824251"/>
        </p:xfrm>
        <a:graphic>
          <a:graphicData uri="http://schemas.openxmlformats.org/drawingml/2006/table">
            <a:tbl>
              <a:tblPr/>
              <a:tblGrid>
                <a:gridCol w="2686317">
                  <a:extLst>
                    <a:ext uri="{9D8B030D-6E8A-4147-A177-3AD203B41FA5}">
                      <a16:colId xmlns:a16="http://schemas.microsoft.com/office/drawing/2014/main" val="3444258515"/>
                    </a:ext>
                  </a:extLst>
                </a:gridCol>
                <a:gridCol w="1390564">
                  <a:extLst>
                    <a:ext uri="{9D8B030D-6E8A-4147-A177-3AD203B41FA5}">
                      <a16:colId xmlns:a16="http://schemas.microsoft.com/office/drawing/2014/main" val="3910468450"/>
                    </a:ext>
                  </a:extLst>
                </a:gridCol>
                <a:gridCol w="1422168">
                  <a:extLst>
                    <a:ext uri="{9D8B030D-6E8A-4147-A177-3AD203B41FA5}">
                      <a16:colId xmlns:a16="http://schemas.microsoft.com/office/drawing/2014/main" val="3379866550"/>
                    </a:ext>
                  </a:extLst>
                </a:gridCol>
                <a:gridCol w="1643393">
                  <a:extLst>
                    <a:ext uri="{9D8B030D-6E8A-4147-A177-3AD203B41FA5}">
                      <a16:colId xmlns:a16="http://schemas.microsoft.com/office/drawing/2014/main" val="2279662291"/>
                    </a:ext>
                  </a:extLst>
                </a:gridCol>
                <a:gridCol w="1643393">
                  <a:extLst>
                    <a:ext uri="{9D8B030D-6E8A-4147-A177-3AD203B41FA5}">
                      <a16:colId xmlns:a16="http://schemas.microsoft.com/office/drawing/2014/main" val="1230733757"/>
                    </a:ext>
                  </a:extLst>
                </a:gridCol>
                <a:gridCol w="1279951">
                  <a:extLst>
                    <a:ext uri="{9D8B030D-6E8A-4147-A177-3AD203B41FA5}">
                      <a16:colId xmlns:a16="http://schemas.microsoft.com/office/drawing/2014/main" val="28694104"/>
                    </a:ext>
                  </a:extLst>
                </a:gridCol>
                <a:gridCol w="1358960">
                  <a:extLst>
                    <a:ext uri="{9D8B030D-6E8A-4147-A177-3AD203B41FA5}">
                      <a16:colId xmlns:a16="http://schemas.microsoft.com/office/drawing/2014/main" val="1350958463"/>
                    </a:ext>
                  </a:extLst>
                </a:gridCol>
              </a:tblGrid>
              <a:tr h="28993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бюджета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расходов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Удельный вес в общих расходах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478917"/>
                  </a:ext>
                </a:extLst>
              </a:tr>
              <a:tr h="6262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собственные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дотация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межбюджетные трансферты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276392"/>
                  </a:ext>
                </a:extLst>
              </a:tr>
              <a:tr h="3363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Городейский с/с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490078"/>
                  </a:ext>
                </a:extLst>
              </a:tr>
              <a:tr h="2899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Козловский с/с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627066"/>
                  </a:ext>
                </a:extLst>
              </a:tr>
              <a:tr h="2899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Ланский с/с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8070620"/>
                  </a:ext>
                </a:extLst>
              </a:tr>
              <a:tr h="2899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Липский с/с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085886"/>
                  </a:ext>
                </a:extLst>
              </a:tr>
              <a:tr h="32472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Несвижский с/с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89951"/>
                  </a:ext>
                </a:extLst>
              </a:tr>
              <a:tr h="28970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Сейловичский с/с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430100"/>
                  </a:ext>
                </a:extLst>
              </a:tr>
              <a:tr h="31312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Сновский с/с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659882"/>
                  </a:ext>
                </a:extLst>
              </a:tr>
              <a:tr h="2899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Городейский п/с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010633"/>
                  </a:ext>
                </a:extLst>
              </a:tr>
              <a:tr h="8813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по бюджетам сельских и поселкового Советов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1,586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232485"/>
                  </a:ext>
                </a:extLst>
              </a:tr>
              <a:tr h="30152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Районный бюджет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127 842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 </a:t>
                      </a:r>
                      <a:r>
                        <a:rPr lang="ru-RU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128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058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98,414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6986289"/>
                  </a:ext>
                </a:extLst>
              </a:tr>
              <a:tr h="30152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129 906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107 545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22 281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130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964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732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каймленный край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2200</TotalTime>
  <Words>644</Words>
  <Application>Microsoft Office PowerPoint</Application>
  <PresentationFormat>Широкоэкранный</PresentationFormat>
  <Paragraphs>324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Побединская Оксана Станиславовна</dc:creator>
  <cp:lastModifiedBy>Побединская Оксана Станиславовна</cp:lastModifiedBy>
  <cp:revision>216</cp:revision>
  <cp:lastPrinted>2024-12-24T11:59:04Z</cp:lastPrinted>
  <dcterms:created xsi:type="dcterms:W3CDTF">2023-12-14T09:20:21Z</dcterms:created>
  <dcterms:modified xsi:type="dcterms:W3CDTF">2025-01-21T06:17:51Z</dcterms:modified>
</cp:coreProperties>
</file>