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77" r:id="rId5"/>
    <p:sldId id="279" r:id="rId6"/>
    <p:sldId id="268" r:id="rId7"/>
    <p:sldId id="270" r:id="rId8"/>
    <p:sldId id="272" r:id="rId9"/>
    <p:sldId id="264" r:id="rId10"/>
  </p:sldIdLst>
  <p:sldSz cx="12192000" cy="6858000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39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453"/>
    <a:srgbClr val="A83286"/>
    <a:srgbClr val="B63512"/>
    <a:srgbClr val="E58419"/>
    <a:srgbClr val="748753"/>
    <a:srgbClr val="F92763"/>
    <a:srgbClr val="AE6AD4"/>
    <a:srgbClr val="DB2323"/>
    <a:srgbClr val="E7ECE0"/>
    <a:srgbClr val="2A6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99" autoAdjust="0"/>
    <p:restoredTop sz="94664" autoAdjust="0"/>
  </p:normalViewPr>
  <p:slideViewPr>
    <p:cSldViewPr snapToGrid="0">
      <p:cViewPr varScale="1">
        <p:scale>
          <a:sx n="112" d="100"/>
          <a:sy n="112" d="100"/>
        </p:scale>
        <p:origin x="132" y="180"/>
      </p:cViewPr>
      <p:guideLst>
        <p:guide pos="3840"/>
        <p:guide pos="39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00"/>
      <c:depthPercent val="16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8340065420523"/>
          <c:y val="0.18712178932747231"/>
          <c:w val="0.82675438596491224"/>
          <c:h val="0.7855694257729979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metal">
              <a:bevelT w="158750" h="127000"/>
              <a:bevelB w="127000" h="127000"/>
            </a:sp3d>
          </c:spPr>
          <c:explosion val="10"/>
          <c:dPt>
            <c:idx val="0"/>
            <c:bubble3D val="0"/>
            <c:explosion val="7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5875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E70-462F-8DB2-32D20EB61B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5875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E70-462F-8DB2-32D20EB61B18}"/>
              </c:ext>
            </c:extLst>
          </c:dPt>
          <c:dPt>
            <c:idx val="2"/>
            <c:bubble3D val="0"/>
            <c:spPr>
              <a:solidFill>
                <a:srgbClr val="00AAE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5875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E70-462F-8DB2-32D20EB61B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5875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E70-462F-8DB2-32D20EB61B18}"/>
              </c:ext>
            </c:extLst>
          </c:dPt>
          <c:dPt>
            <c:idx val="4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5875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E70-462F-8DB2-32D20EB61B18}"/>
              </c:ext>
            </c:extLst>
          </c:dPt>
          <c:dLbls>
            <c:dLbl>
              <c:idx val="0"/>
              <c:layout>
                <c:manualLayout>
                  <c:x val="6.3041730331276857E-2"/>
                  <c:y val="-1.40312462169209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1"/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fld id="{944191B7-CEF1-49A0-B1D7-52F456DA7226}" type="CATEGORYNAME">
                      <a:rPr lang="ru-RU" baseline="0" smtClean="0"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accent1"/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endParaRPr lang="ru-RU" baseline="0" dirty="0" smtClean="0">
                      <a:latin typeface="Century" panose="02040604050505020304" pitchFamily="18" charset="0"/>
                    </a:endParaRPr>
                  </a:p>
                  <a:p>
                    <a:pPr>
                      <a:defRPr sz="1200" b="1" i="0" u="none" strike="noStrike" kern="1200" spc="0" baseline="0">
                        <a:solidFill>
                          <a:schemeClr val="accent1"/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>
                        <a:latin typeface="Century" panose="02040604050505020304" pitchFamily="18" charset="0"/>
                      </a:rPr>
                      <a:t> </a:t>
                    </a:r>
                    <a:fld id="{C62108A8-FE59-45CB-A57F-BF48E3E5AF5D}" type="VALUE">
                      <a:rPr lang="ru-RU" baseline="0"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accent1"/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baseline="0" dirty="0">
                        <a:latin typeface="Century" panose="02040604050505020304" pitchFamily="18" charset="0"/>
                      </a:rPr>
                      <a:t> тыс</a:t>
                    </a:r>
                    <a:r>
                      <a:rPr lang="ru-RU" baseline="0" dirty="0" smtClean="0">
                        <a:latin typeface="Century" panose="02040604050505020304" pitchFamily="18" charset="0"/>
                      </a:rPr>
                      <a:t>. руб</a:t>
                    </a:r>
                    <a:r>
                      <a:rPr lang="ru-RU" baseline="0" dirty="0">
                        <a:latin typeface="Century" panose="02040604050505020304" pitchFamily="18" charset="0"/>
                      </a:rPr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4649959769208688"/>
                      <c:h val="0.19647225533603663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4E70-462F-8DB2-32D20EB61B18}"/>
                </c:ext>
              </c:extLst>
            </c:dLbl>
            <c:dLbl>
              <c:idx val="1"/>
              <c:layout>
                <c:manualLayout>
                  <c:x val="5.864121007750997E-2"/>
                  <c:y val="-9.02081209547078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2"/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fld id="{73B89F9D-76AE-466B-8623-78AA587C5CC1}" type="CATEGORYNAME">
                      <a:rPr lang="ru-RU" sz="1200" baseline="0" smtClean="0">
                        <a:solidFill>
                          <a:schemeClr val="accent2"/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accent2"/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accent2"/>
                        </a:solidFill>
                        <a:latin typeface="Century" panose="02040604050505020304" pitchFamily="18" charset="0"/>
                      </a:rPr>
                      <a:t> </a:t>
                    </a:r>
                    <a:fld id="{C7B93E16-4B9E-4A3F-9324-6540D49CADC7}" type="VALUE">
                      <a:rPr lang="ru-RU" sz="1200" baseline="0">
                        <a:solidFill>
                          <a:schemeClr val="accent2"/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accent2"/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accent2"/>
                        </a:solidFill>
                        <a:latin typeface="Century" panose="02040604050505020304" pitchFamily="18" charset="0"/>
                      </a:rPr>
                      <a:t> тыс</a:t>
                    </a:r>
                    <a:r>
                      <a:rPr lang="ru-RU" sz="1200" baseline="0" dirty="0" smtClean="0">
                        <a:solidFill>
                          <a:schemeClr val="accent2"/>
                        </a:solidFill>
                        <a:latin typeface="Century" panose="02040604050505020304" pitchFamily="18" charset="0"/>
                      </a:rPr>
                      <a:t>. руб</a:t>
                    </a:r>
                    <a:r>
                      <a:rPr lang="ru-RU" sz="1200" baseline="0" dirty="0">
                        <a:solidFill>
                          <a:schemeClr val="accent2"/>
                        </a:solidFill>
                        <a:latin typeface="Century" panose="02040604050505020304" pitchFamily="18" charset="0"/>
                      </a:rPr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192628721087584"/>
                      <c:h val="0.2213319010738475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4E70-462F-8DB2-32D20EB61B18}"/>
                </c:ext>
              </c:extLst>
            </c:dLbl>
            <c:dLbl>
              <c:idx val="2"/>
              <c:layout>
                <c:manualLayout>
                  <c:x val="-0.18234680963759942"/>
                  <c:y val="-3.35776287109141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200" b="1" i="0" u="none" strike="noStrike" kern="1200" spc="0" baseline="0">
                        <a:solidFill>
                          <a:srgbClr val="00B0F0"/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fld id="{5D899B40-602D-466D-8BB4-D22209A1B526}" type="CATEGORYNAME">
                      <a:rPr lang="ru-RU" sz="1200" baseline="0" smtClean="0">
                        <a:solidFill>
                          <a:srgbClr val="00B0F0"/>
                        </a:solidFill>
                        <a:latin typeface="Century" panose="02040604050505020304" pitchFamily="18" charset="0"/>
                      </a:rPr>
                      <a:pPr algn="ctr">
                        <a:defRPr sz="1200" b="1" i="0" u="none" strike="noStrike" kern="1200" spc="0" baseline="0">
                          <a:solidFill>
                            <a:srgbClr val="00B0F0"/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200" baseline="0" dirty="0" smtClean="0">
                        <a:solidFill>
                          <a:srgbClr val="00B0F0"/>
                        </a:solidFill>
                        <a:latin typeface="Century" panose="02040604050505020304" pitchFamily="18" charset="0"/>
                      </a:rPr>
                      <a:t>       </a:t>
                    </a:r>
                    <a:fld id="{3BBF1549-C153-434C-AD4F-189F07410BF6}" type="VALUE">
                      <a:rPr lang="ru-RU" sz="1200" baseline="0" smtClean="0">
                        <a:solidFill>
                          <a:srgbClr val="00B0F0"/>
                        </a:solidFill>
                        <a:latin typeface="Century" panose="02040604050505020304" pitchFamily="18" charset="0"/>
                      </a:rPr>
                      <a:pPr algn="ctr">
                        <a:defRPr sz="1200" b="1" i="0" u="none" strike="noStrike" kern="1200" spc="0" baseline="0">
                          <a:solidFill>
                            <a:srgbClr val="00B0F0"/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sz="1200" baseline="0" dirty="0" smtClean="0">
                        <a:solidFill>
                          <a:srgbClr val="00B0F0"/>
                        </a:solidFill>
                        <a:latin typeface="Century" panose="02040604050505020304" pitchFamily="18" charset="0"/>
                      </a:rPr>
                      <a:t> тыс. руб.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417142764724671"/>
                      <c:h val="0.1858641796719384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4E70-462F-8DB2-32D20EB61B18}"/>
                </c:ext>
              </c:extLst>
            </c:dLbl>
            <c:dLbl>
              <c:idx val="3"/>
              <c:layout>
                <c:manualLayout>
                  <c:x val="-2.3461222773458267E-2"/>
                  <c:y val="-3.02082875756800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fld id="{E4DEBA4D-C928-4B63-BB89-F3987B94CD92}" type="CATEGORYNAME">
                      <a:rPr lang="ru-RU" sz="1200" baseline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200" baseline="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            </a:t>
                    </a:r>
                    <a:fld id="{1C077F5C-5E02-4826-B080-88C6345EE540}" type="VALUE">
                      <a:rPr lang="ru-RU" sz="1200" baseline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 тыс</a:t>
                    </a:r>
                    <a:r>
                      <a:rPr lang="ru-RU" sz="1200" baseline="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. руб</a:t>
                    </a:r>
                    <a:r>
                      <a:rPr lang="ru-RU" sz="1200" baseline="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22909816004539"/>
                      <c:h val="0.1339315561440191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4E70-462F-8DB2-32D20EB61B18}"/>
                </c:ext>
              </c:extLst>
            </c:dLbl>
            <c:dLbl>
              <c:idx val="4"/>
              <c:layout>
                <c:manualLayout>
                  <c:x val="-1.9255791010136542E-3"/>
                  <c:y val="-5.751471944815134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fld id="{39AD9A6A-E131-4996-82A7-B6F5B5BB7719}" type="CELLRANGE">
                      <a:rPr lang="ru-RU" sz="1200" baseline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[ДИАПАЗОН ЯЧЕЕК]</a:t>
                    </a:fld>
                    <a:r>
                      <a:rPr lang="ru-RU" sz="1200" baseline="0" dirty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 </a:t>
                    </a:r>
                    <a:fld id="{50A8D2A5-8FBA-4BE8-B7F6-F84A328B9879}" type="CATEGORYNAME">
                      <a:rPr lang="ru-RU" sz="1200" baseline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200" baseline="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 плательщики       </a:t>
                    </a:r>
                  </a:p>
                  <a:p>
                    <a:pPr>
                      <a:defRPr sz="1200" b="1" i="0" u="none" strike="noStrike" kern="1200" spc="0" baseline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  <a:ea typeface="+mn-ea"/>
                        <a:cs typeface="+mn-cs"/>
                      </a:defRPr>
                    </a:pPr>
                    <a:r>
                      <a:rPr lang="ru-RU" sz="1200" baseline="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  </a:t>
                    </a:r>
                    <a:fld id="{06079D3A-2BE6-46E9-8990-40F7CDBF8752}" type="VALUE">
                      <a:rPr lang="ru-RU" sz="1200" baseline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pPr>
                        <a:defRPr sz="1200" b="1" i="0" u="none" strike="noStrike" kern="1200" spc="0" baseline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entury" panose="02040604050505020304" pitchFamily="18" charset="0"/>
                          <a:ea typeface="+mn-ea"/>
                          <a:cs typeface="+mn-cs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 тыс</a:t>
                    </a:r>
                    <a:r>
                      <a:rPr lang="ru-RU" sz="1200" baseline="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. руб</a:t>
                    </a:r>
                    <a:r>
                      <a:rPr lang="ru-RU" sz="1200" baseline="0" dirty="0">
                        <a:solidFill>
                          <a:schemeClr val="bg2">
                            <a:lumMod val="75000"/>
                          </a:schemeClr>
                        </a:solidFill>
                        <a:latin typeface="Century" panose="02040604050505020304" pitchFamily="18" charset="0"/>
                      </a:rPr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3182251549593041"/>
                      <c:h val="0.1341548757083284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4E70-462F-8DB2-32D20EB61B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1"/>
                    </a:solidFill>
                    <a:latin typeface="Century" panose="020406040505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'[Структура бюджета за 2024 год.xlsx]3 налогоплательщ.'!$E$4:$E$8</c:f>
              <c:strCache>
                <c:ptCount val="5"/>
                <c:pt idx="0">
                  <c:v>Юридические лица государственного сектора экономики</c:v>
                </c:pt>
                <c:pt idx="1">
                  <c:v>Юридические лица негосударственного сектора экономики</c:v>
                </c:pt>
                <c:pt idx="2">
                  <c:v>Индивидуальные предприниматели</c:v>
                </c:pt>
                <c:pt idx="3">
                  <c:v>Физические лица</c:v>
                </c:pt>
                <c:pt idx="4">
                  <c:v>Прочие</c:v>
                </c:pt>
              </c:strCache>
            </c:strRef>
          </c:cat>
          <c:val>
            <c:numRef>
              <c:f>'[Структура бюджета за 2024 год.xlsx]3 налогоплательщ.'!$F$4:$F$8</c:f>
              <c:numCache>
                <c:formatCode>#,##0</c:formatCode>
                <c:ptCount val="5"/>
                <c:pt idx="0">
                  <c:v>43400.6</c:v>
                </c:pt>
                <c:pt idx="1">
                  <c:v>25357.9</c:v>
                </c:pt>
                <c:pt idx="2">
                  <c:v>5160.7</c:v>
                </c:pt>
                <c:pt idx="3">
                  <c:v>3393.8</c:v>
                </c:pt>
                <c:pt idx="4">
                  <c:v>17196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'[Структура бюджета за 2024 год.xlsx]3 налогоплательщ.'!$G$4:$G$8</c15:f>
                <c15:dlblRangeCache>
                  <c:ptCount val="5"/>
                  <c:pt idx="0">
                    <c:v>118</c:v>
                  </c:pt>
                  <c:pt idx="1">
                    <c:v>410</c:v>
                  </c:pt>
                  <c:pt idx="2">
                    <c:v>1 029</c:v>
                  </c:pt>
                  <c:pt idx="3">
                    <c:v>28 356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4E70-462F-8DB2-32D20EB61B18}"/>
            </c:ext>
          </c:extLst>
        </c:ser>
        <c:ser>
          <c:idx val="1"/>
          <c:order val="1"/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4E70-462F-8DB2-32D20EB61B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4E70-462F-8DB2-32D20EB61B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4E70-462F-8DB2-32D20EB61B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4E70-462F-8DB2-32D20EB61B1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4E70-462F-8DB2-32D20EB61B1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4E70-462F-8DB2-32D20EB61B1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4E70-462F-8DB2-32D20EB61B1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4E70-462F-8DB2-32D20EB61B1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4E70-462F-8DB2-32D20EB61B1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4E70-462F-8DB2-32D20EB61B1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'[Структура бюджета за 2024 год.xlsx]3 налогоплательщ.'!$E$4:$E$8</c:f>
              <c:strCache>
                <c:ptCount val="5"/>
                <c:pt idx="0">
                  <c:v>Юридические лица государственного сектора экономики</c:v>
                </c:pt>
                <c:pt idx="1">
                  <c:v>Юридические лица негосударственного сектора экономики</c:v>
                </c:pt>
                <c:pt idx="2">
                  <c:v>Индивидуальные предприниматели</c:v>
                </c:pt>
                <c:pt idx="3">
                  <c:v>Физические лица</c:v>
                </c:pt>
                <c:pt idx="4">
                  <c:v>Прочие</c:v>
                </c:pt>
              </c:strCache>
            </c:strRef>
          </c:cat>
          <c:val>
            <c:numRef>
              <c:f>'[Структура бюджета за 2024 год.xlsx]3 налогоплательщ.'!$G$4:$G$8</c:f>
              <c:numCache>
                <c:formatCode>General</c:formatCode>
                <c:ptCount val="5"/>
                <c:pt idx="0">
                  <c:v>118</c:v>
                </c:pt>
                <c:pt idx="1">
                  <c:v>410</c:v>
                </c:pt>
                <c:pt idx="2" formatCode="#,##0">
                  <c:v>1029</c:v>
                </c:pt>
                <c:pt idx="3" formatCode="#,##0">
                  <c:v>28356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4E70-462F-8DB2-32D20EB61B1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aseline="0" dirty="0">
                <a:solidFill>
                  <a:srgbClr val="C00000"/>
                </a:solidFill>
                <a:latin typeface="Century" panose="02040604050505020304" pitchFamily="18" charset="0"/>
              </a:rPr>
              <a:t>Социальная сфера за пять </a:t>
            </a:r>
            <a:r>
              <a:rPr lang="ru-RU" sz="1800" baseline="0" dirty="0" smtClean="0">
                <a:solidFill>
                  <a:srgbClr val="C00000"/>
                </a:solidFill>
                <a:latin typeface="Century" panose="02040604050505020304" pitchFamily="18" charset="0"/>
              </a:rPr>
              <a:t>лет, тыс. рублей</a:t>
            </a:r>
            <a:endParaRPr lang="ru-RU" sz="1800" baseline="0" dirty="0">
              <a:solidFill>
                <a:srgbClr val="C00000"/>
              </a:solidFill>
              <a:latin typeface="Century" panose="02040604050505020304" pitchFamily="18" charset="0"/>
            </a:endParaRPr>
          </a:p>
        </c:rich>
      </c:tx>
      <c:layout>
        <c:manualLayout>
          <c:xMode val="edge"/>
          <c:yMode val="edge"/>
          <c:x val="0.11833594127804491"/>
          <c:y val="4.1830065359477121E-2"/>
        </c:manualLayout>
      </c:layout>
      <c:overlay val="0"/>
      <c:spPr>
        <a:noFill/>
        <a:ln>
          <a:noFill/>
        </a:ln>
        <a:effectLst>
          <a:glow rad="101600">
            <a:schemeClr val="accent1">
              <a:satMod val="175000"/>
              <a:alpha val="40000"/>
            </a:schemeClr>
          </a:glow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ln>
                <a:noFill/>
              </a:ln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290056650799003"/>
          <c:y val="0.17404971437393854"/>
          <c:w val="0.78815079120322651"/>
          <c:h val="0.7208876494604841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10BC31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  <a:bevelB w="101600" prst="riblet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ln>
                      <a:noFill/>
                    </a:ln>
                    <a:solidFill>
                      <a:schemeClr val="accent6">
                        <a:lumMod val="50000"/>
                      </a:schemeClr>
                    </a:solidFill>
                    <a:latin typeface="Century" panose="020406040505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'[Структура бюджета за 2024 год.xlsx]7 соцсфера'!$A$17:$A$21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'[Структура бюджета за 2024 год.xlsx]7 соцсфера'!$B$17:$B$21</c:f>
              <c:numCache>
                <c:formatCode>#,##0</c:formatCode>
                <c:ptCount val="5"/>
                <c:pt idx="0">
                  <c:v>52340</c:v>
                </c:pt>
                <c:pt idx="1">
                  <c:v>59013</c:v>
                </c:pt>
                <c:pt idx="2">
                  <c:v>66537</c:v>
                </c:pt>
                <c:pt idx="3">
                  <c:v>82228.299999999988</c:v>
                </c:pt>
                <c:pt idx="4">
                  <c:v>96521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70-44DC-8080-D682485CA8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99079679"/>
        <c:axId val="1599082591"/>
      </c:barChart>
      <c:catAx>
        <c:axId val="1599079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  <c:crossAx val="1599082591"/>
        <c:crosses val="autoZero"/>
        <c:auto val="1"/>
        <c:lblAlgn val="ctr"/>
        <c:lblOffset val="100"/>
        <c:noMultiLvlLbl val="0"/>
      </c:catAx>
      <c:valAx>
        <c:axId val="15990825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  <c:crossAx val="159907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n>
            <a:noFill/>
          </a:ln>
          <a:solidFill>
            <a:schemeClr val="accent6">
              <a:lumMod val="50000"/>
            </a:schemeClr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419404257198454"/>
          <c:y val="3.7449394676694524E-2"/>
          <c:w val="0.63742526789167808"/>
          <c:h val="0.8973147110659692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'[Структура бюджета за 2024 год.xlsx]9 жкх'!$B$3</c:f>
              <c:strCache>
                <c:ptCount val="1"/>
                <c:pt idx="0">
                  <c:v>Исполнено за  2024 год, 15 190 тыс. рублей                                 </c:v>
                </c:pt>
              </c:strCache>
            </c:strRef>
          </c:tx>
          <c:spPr>
            <a:solidFill>
              <a:srgbClr val="B6351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dLbl>
              <c:idx val="1"/>
              <c:layout>
                <c:manualLayout>
                  <c:x val="-3.448025584530836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2AA9-467A-AE19-F4017B380A60}"/>
                </c:ext>
              </c:extLst>
            </c:dLbl>
            <c:dLbl>
              <c:idx val="2"/>
              <c:layout>
                <c:manualLayout>
                  <c:x val="-4.5973674460411144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2AA9-467A-AE19-F4017B380A60}"/>
                </c:ext>
              </c:extLst>
            </c:dLbl>
            <c:dLbl>
              <c:idx val="3"/>
              <c:layout>
                <c:manualLayout>
                  <c:x val="-1.1493418615102786E-3"/>
                  <c:y val="-4.92896140081520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067073419053118E-2"/>
                      <c:h val="3.70296484805110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6-2AA9-467A-AE19-F4017B380A60}"/>
                </c:ext>
              </c:extLst>
            </c:dLbl>
            <c:dLbl>
              <c:idx val="4"/>
              <c:layout>
                <c:manualLayout>
                  <c:x val="-3.448025584530836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2AA9-467A-AE19-F4017B380A60}"/>
                </c:ext>
              </c:extLst>
            </c:dLbl>
            <c:dLbl>
              <c:idx val="5"/>
              <c:layout>
                <c:manualLayout>
                  <c:x val="-1.149341861510363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AA9-467A-AE19-F4017B380A60}"/>
                </c:ext>
              </c:extLst>
            </c:dLbl>
            <c:dLbl>
              <c:idx val="6"/>
              <c:layout>
                <c:manualLayout>
                  <c:x val="-2.2986837230205572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AA9-467A-AE19-F4017B380A60}"/>
                </c:ext>
              </c:extLst>
            </c:dLbl>
            <c:dLbl>
              <c:idx val="7"/>
              <c:layout>
                <c:manualLayout>
                  <c:x val="-2.2986837230206418E-3"/>
                  <c:y val="-4.9290584295243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AA9-467A-AE19-F4017B380A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1"/>
                    </a:solidFill>
                    <a:latin typeface="Century" panose="020406040505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'[Структура бюджета за 2024 год.xlsx]9 жкх'!$A$4:$A$11</c:f>
              <c:strCache>
                <c:ptCount val="8"/>
                <c:pt idx="0">
                  <c:v>Субсидии по оказанию жилищно-коммунальных услуг</c:v>
                </c:pt>
                <c:pt idx="1">
                  <c:v>Текущий ремонт улично-дорожной сети</c:v>
                </c:pt>
                <c:pt idx="2">
                  <c:v>Текущее содержание улично-дорожной сети</c:v>
                </c:pt>
                <c:pt idx="3">
                  <c:v>Текущий ремонт жилфонда</c:v>
                </c:pt>
                <c:pt idx="4">
                  <c:v>Капитальный ремонт жилфонда</c:v>
                </c:pt>
                <c:pt idx="5">
                  <c:v>Благоустройство населенных пунктов</c:v>
                </c:pt>
                <c:pt idx="6">
                  <c:v>Уличное освещение (включая замену светильников)</c:v>
                </c:pt>
                <c:pt idx="7">
                  <c:v>Прочие расходы</c:v>
                </c:pt>
              </c:strCache>
            </c:strRef>
          </c:cat>
          <c:val>
            <c:numRef>
              <c:f>'[Структура бюджета за 2024 год.xlsx]9 жкх'!$B$4:$B$11</c:f>
              <c:numCache>
                <c:formatCode>#,##0</c:formatCode>
                <c:ptCount val="8"/>
                <c:pt idx="0">
                  <c:v>4982</c:v>
                </c:pt>
                <c:pt idx="1">
                  <c:v>2270</c:v>
                </c:pt>
                <c:pt idx="2">
                  <c:v>1121</c:v>
                </c:pt>
                <c:pt idx="3">
                  <c:v>555</c:v>
                </c:pt>
                <c:pt idx="4">
                  <c:v>1961</c:v>
                </c:pt>
                <c:pt idx="5">
                  <c:v>2574</c:v>
                </c:pt>
                <c:pt idx="6">
                  <c:v>751</c:v>
                </c:pt>
                <c:pt idx="7">
                  <c:v>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A9-467A-AE19-F4017B380A60}"/>
            </c:ext>
          </c:extLst>
        </c:ser>
        <c:ser>
          <c:idx val="1"/>
          <c:order val="1"/>
          <c:tx>
            <c:strRef>
              <c:f>'[Структура бюджета за 2024 год.xlsx]9 жкх'!$C$3</c:f>
              <c:strCache>
                <c:ptCount val="1"/>
                <c:pt idx="0">
                  <c:v>Утверждено на 2024 год, 10 640 тыс. рублей                                 </c:v>
                </c:pt>
              </c:strCache>
            </c:strRef>
          </c:tx>
          <c:spPr>
            <a:solidFill>
              <a:srgbClr val="E58419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dLbl>
              <c:idx val="0"/>
              <c:layout>
                <c:manualLayout>
                  <c:x val="0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2AA9-467A-AE19-F4017B380A60}"/>
                </c:ext>
              </c:extLst>
            </c:dLbl>
            <c:dLbl>
              <c:idx val="1"/>
              <c:layout>
                <c:manualLayout>
                  <c:x val="-4.5973674460411144E-3"/>
                  <c:y val="-2.46452921476218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2AA9-467A-AE19-F4017B380A60}"/>
                </c:ext>
              </c:extLst>
            </c:dLbl>
            <c:dLbl>
              <c:idx val="2"/>
              <c:layout>
                <c:manualLayout>
                  <c:x val="-2.2986837230205572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2AA9-467A-AE19-F4017B380A60}"/>
                </c:ext>
              </c:extLst>
            </c:dLbl>
            <c:dLbl>
              <c:idx val="3"/>
              <c:layout>
                <c:manualLayout>
                  <c:x val="-4.2142048093507853E-17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2AA9-467A-AE19-F4017B380A60}"/>
                </c:ext>
              </c:extLst>
            </c:dLbl>
            <c:dLbl>
              <c:idx val="4"/>
              <c:layout>
                <c:manualLayout>
                  <c:x val="-4.5973674460411144E-3"/>
                  <c:y val="-7.39358764428654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AA9-467A-AE19-F4017B380A60}"/>
                </c:ext>
              </c:extLst>
            </c:dLbl>
            <c:dLbl>
              <c:idx val="5"/>
              <c:layout>
                <c:manualLayout>
                  <c:x val="0"/>
                  <c:y val="-2.46452921476218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AA9-467A-AE19-F4017B380A60}"/>
                </c:ext>
              </c:extLst>
            </c:dLbl>
            <c:dLbl>
              <c:idx val="6"/>
              <c:layout>
                <c:manualLayout>
                  <c:x val="-2.2986837230205572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AA9-467A-AE19-F4017B380A60}"/>
                </c:ext>
              </c:extLst>
            </c:dLbl>
            <c:dLbl>
              <c:idx val="7"/>
              <c:layout>
                <c:manualLayout>
                  <c:x val="-2.2986837230205572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AA9-467A-AE19-F4017B380A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E58419"/>
                    </a:solidFill>
                    <a:latin typeface="Century" panose="020406040505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'[Структура бюджета за 2024 год.xlsx]9 жкх'!$A$4:$A$11</c:f>
              <c:strCache>
                <c:ptCount val="8"/>
                <c:pt idx="0">
                  <c:v>Субсидии по оказанию жилищно-коммунальных услуг</c:v>
                </c:pt>
                <c:pt idx="1">
                  <c:v>Текущий ремонт улично-дорожной сети</c:v>
                </c:pt>
                <c:pt idx="2">
                  <c:v>Текущее содержание улично-дорожной сети</c:v>
                </c:pt>
                <c:pt idx="3">
                  <c:v>Текущий ремонт жилфонда</c:v>
                </c:pt>
                <c:pt idx="4">
                  <c:v>Капитальный ремонт жилфонда</c:v>
                </c:pt>
                <c:pt idx="5">
                  <c:v>Благоустройство населенных пунктов</c:v>
                </c:pt>
                <c:pt idx="6">
                  <c:v>Уличное освещение (включая замену светильников)</c:v>
                </c:pt>
                <c:pt idx="7">
                  <c:v>Прочие расходы</c:v>
                </c:pt>
              </c:strCache>
            </c:strRef>
          </c:cat>
          <c:val>
            <c:numRef>
              <c:f>'[Структура бюджета за 2024 год.xlsx]9 жкх'!$C$4:$C$11</c:f>
              <c:numCache>
                <c:formatCode>#,##0</c:formatCode>
                <c:ptCount val="8"/>
                <c:pt idx="0">
                  <c:v>4682</c:v>
                </c:pt>
                <c:pt idx="1">
                  <c:v>1471</c:v>
                </c:pt>
                <c:pt idx="2">
                  <c:v>708</c:v>
                </c:pt>
                <c:pt idx="3">
                  <c:v>185</c:v>
                </c:pt>
                <c:pt idx="4">
                  <c:v>1371</c:v>
                </c:pt>
                <c:pt idx="5">
                  <c:v>1344</c:v>
                </c:pt>
                <c:pt idx="6">
                  <c:v>659</c:v>
                </c:pt>
                <c:pt idx="7">
                  <c:v>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A9-467A-AE19-F4017B380A60}"/>
            </c:ext>
          </c:extLst>
        </c:ser>
        <c:ser>
          <c:idx val="2"/>
          <c:order val="2"/>
          <c:tx>
            <c:strRef>
              <c:f>'[Структура бюджета за 2024 год.xlsx]9 жкх'!$D$3</c:f>
              <c:strCache>
                <c:ptCount val="1"/>
                <c:pt idx="0">
                  <c:v>Исполнено за  2023 год, 16 363 тыс. рублей                                 </c:v>
                </c:pt>
              </c:strCache>
            </c:strRef>
          </c:tx>
          <c:spPr>
            <a:solidFill>
              <a:srgbClr val="74875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dLbl>
              <c:idx val="0"/>
              <c:layout>
                <c:manualLayout>
                  <c:x val="-2.2986837230205572E-3"/>
                  <c:y val="-7.3935876442867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2AA9-467A-AE19-F4017B380A60}"/>
                </c:ext>
              </c:extLst>
            </c:dLbl>
            <c:dLbl>
              <c:idx val="1"/>
              <c:layout>
                <c:manualLayout>
                  <c:x val="-1.1492966118306915E-3"/>
                  <c:y val="-4.92896140081502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238095669044562E-2"/>
                      <c:h val="3.70296484805110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2AA9-467A-AE19-F4017B380A60}"/>
                </c:ext>
              </c:extLst>
            </c:dLbl>
            <c:dLbl>
              <c:idx val="2"/>
              <c:layout>
                <c:manualLayout>
                  <c:x val="-4.5973674460411144E-3"/>
                  <c:y val="-7.39358764428654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AA9-467A-AE19-F4017B380A60}"/>
                </c:ext>
              </c:extLst>
            </c:dLbl>
            <c:dLbl>
              <c:idx val="3"/>
              <c:layout>
                <c:manualLayout>
                  <c:x val="-4.5973674460411144E-3"/>
                  <c:y val="-7.39358764428654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2AA9-467A-AE19-F4017B380A60}"/>
                </c:ext>
              </c:extLst>
            </c:dLbl>
            <c:dLbl>
              <c:idx val="4"/>
              <c:layout>
                <c:manualLayout>
                  <c:x val="-2.2986837230205572E-3"/>
                  <c:y val="-9.85811685904867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AA9-467A-AE19-F4017B380A60}"/>
                </c:ext>
              </c:extLst>
            </c:dLbl>
            <c:dLbl>
              <c:idx val="5"/>
              <c:layout>
                <c:manualLayout>
                  <c:x val="-2.2986837230205572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AA9-467A-AE19-F4017B380A60}"/>
                </c:ext>
              </c:extLst>
            </c:dLbl>
            <c:dLbl>
              <c:idx val="6"/>
              <c:layout>
                <c:manualLayout>
                  <c:x val="-5.7467093075514774E-3"/>
                  <c:y val="-4.9290584295243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AA9-467A-AE19-F4017B380A60}"/>
                </c:ext>
              </c:extLst>
            </c:dLbl>
            <c:dLbl>
              <c:idx val="7"/>
              <c:layout>
                <c:manualLayout>
                  <c:x val="-5.7467093075514357E-3"/>
                  <c:y val="-4.9290584295243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AA9-467A-AE19-F4017B380A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4">
                        <a:lumMod val="50000"/>
                      </a:schemeClr>
                    </a:solidFill>
                    <a:latin typeface="Century" panose="020406040505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'[Структура бюджета за 2024 год.xlsx]9 жкх'!$A$4:$A$11</c:f>
              <c:strCache>
                <c:ptCount val="8"/>
                <c:pt idx="0">
                  <c:v>Субсидии по оказанию жилищно-коммунальных услуг</c:v>
                </c:pt>
                <c:pt idx="1">
                  <c:v>Текущий ремонт улично-дорожной сети</c:v>
                </c:pt>
                <c:pt idx="2">
                  <c:v>Текущее содержание улично-дорожной сети</c:v>
                </c:pt>
                <c:pt idx="3">
                  <c:v>Текущий ремонт жилфонда</c:v>
                </c:pt>
                <c:pt idx="4">
                  <c:v>Капитальный ремонт жилфонда</c:v>
                </c:pt>
                <c:pt idx="5">
                  <c:v>Благоустройство населенных пунктов</c:v>
                </c:pt>
                <c:pt idx="6">
                  <c:v>Уличное освещение (включая замену светильников)</c:v>
                </c:pt>
                <c:pt idx="7">
                  <c:v>Прочие расходы</c:v>
                </c:pt>
              </c:strCache>
            </c:strRef>
          </c:cat>
          <c:val>
            <c:numRef>
              <c:f>'[Структура бюджета за 2024 год.xlsx]9 жкх'!$D$4:$D$11</c:f>
              <c:numCache>
                <c:formatCode>#\ ##0.0</c:formatCode>
                <c:ptCount val="8"/>
                <c:pt idx="0">
                  <c:v>4424</c:v>
                </c:pt>
                <c:pt idx="1">
                  <c:v>5302</c:v>
                </c:pt>
                <c:pt idx="2">
                  <c:v>669</c:v>
                </c:pt>
                <c:pt idx="3">
                  <c:v>1293</c:v>
                </c:pt>
                <c:pt idx="4">
                  <c:v>1025</c:v>
                </c:pt>
                <c:pt idx="5">
                  <c:v>2696</c:v>
                </c:pt>
                <c:pt idx="6">
                  <c:v>685</c:v>
                </c:pt>
                <c:pt idx="7">
                  <c:v>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A9-467A-AE19-F4017B380A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84037568"/>
        <c:axId val="1984042976"/>
        <c:axId val="0"/>
      </c:bar3DChart>
      <c:catAx>
        <c:axId val="198403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  <c:crossAx val="1984042976"/>
        <c:crosses val="autoZero"/>
        <c:auto val="1"/>
        <c:lblAlgn val="ctr"/>
        <c:lblOffset val="100"/>
        <c:noMultiLvlLbl val="0"/>
      </c:catAx>
      <c:valAx>
        <c:axId val="1984042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  <c:crossAx val="198403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2A4C3E"/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C16F15"/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9D2D0F"/>
                </a:solidFill>
                <a:latin typeface="Century" panose="02040604050505020304" pitchFamily="18" charset="0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0570451850630447"/>
          <c:y val="2.6792925597997633E-2"/>
          <c:w val="0.39300333164340862"/>
          <c:h val="0.164841491960007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Century" panose="020406040505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3A140D-D9FB-4031-AB0D-CD8A9BECAFC1}" type="doc">
      <dgm:prSet loTypeId="urn:microsoft.com/office/officeart/2005/8/layout/funnel1" loCatId="process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A1D82D51-AE2B-443B-A956-478412D890B0}">
      <dgm:prSet phldrT="[Текст]" custT="1"/>
      <dgm:spPr>
        <a:gradFill rotWithShape="0">
          <a:gsLst>
            <a:gs pos="0">
              <a:srgbClr val="11C3ED"/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  <a:scene3d>
          <a:camera prst="orthographicFront">
            <a:rot lat="0" lon="0" rev="0"/>
          </a:camera>
          <a:lightRig rig="flat" dir="t">
            <a:rot lat="0" lon="0" rev="2400000"/>
          </a:lightRig>
        </a:scene3d>
        <a:sp3d prstMaterial="metal">
          <a:bevelT w="120900" h="88900"/>
          <a:bevelB w="88900" h="31750" prst="angle"/>
        </a:sp3d>
      </dgm:spPr>
      <dgm:t>
        <a:bodyPr/>
        <a:lstStyle/>
        <a:p>
          <a:r>
            <a:rPr lang="ru-RU" sz="1800" dirty="0" smtClean="0">
              <a:latin typeface="Century" panose="02040604050505020304" pitchFamily="18" charset="0"/>
            </a:rPr>
            <a:t>Дотация              21 </a:t>
          </a:r>
          <a:r>
            <a:rPr lang="ru-RU" sz="1800" dirty="0">
              <a:latin typeface="Century" panose="02040604050505020304" pitchFamily="18" charset="0"/>
            </a:rPr>
            <a:t>816 </a:t>
          </a:r>
          <a:r>
            <a:rPr lang="ru-RU" sz="1800" dirty="0" err="1">
              <a:latin typeface="Century" panose="02040604050505020304" pitchFamily="18" charset="0"/>
            </a:rPr>
            <a:t>тыс.руб</a:t>
          </a:r>
          <a:r>
            <a:rPr lang="ru-RU" sz="1800" dirty="0">
              <a:latin typeface="Century" panose="02040604050505020304" pitchFamily="18" charset="0"/>
            </a:rPr>
            <a:t>.</a:t>
          </a:r>
        </a:p>
      </dgm:t>
    </dgm:pt>
    <dgm:pt modelId="{8E3E7105-8D6F-4360-B01B-80518125E7D0}" type="parTrans" cxnId="{6455EECC-E996-470E-9F7F-970C4A590432}">
      <dgm:prSet/>
      <dgm:spPr/>
      <dgm:t>
        <a:bodyPr/>
        <a:lstStyle/>
        <a:p>
          <a:endParaRPr lang="ru-RU"/>
        </a:p>
      </dgm:t>
    </dgm:pt>
    <dgm:pt modelId="{9DBA71A1-1469-4C1B-8403-00A2992D6F4B}" type="sibTrans" cxnId="{6455EECC-E996-470E-9F7F-970C4A590432}">
      <dgm:prSet/>
      <dgm:spPr/>
      <dgm:t>
        <a:bodyPr/>
        <a:lstStyle/>
        <a:p>
          <a:endParaRPr lang="ru-RU"/>
        </a:p>
      </dgm:t>
    </dgm:pt>
    <dgm:pt modelId="{37B6D7CD-EB30-4247-8DBA-04849B69C1EE}">
      <dgm:prSet phldrT="[Текст]" custT="1"/>
      <dgm:spPr>
        <a:gradFill rotWithShape="0">
          <a:gsLst>
            <a:gs pos="0">
              <a:srgbClr val="FBFB1D"/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  <a:scene3d>
          <a:camera prst="orthographicFront"/>
          <a:lightRig rig="flat" dir="t">
            <a:rot lat="0" lon="0" rev="2400000"/>
          </a:lightRig>
        </a:scene3d>
        <a:sp3d prstMaterial="metal">
          <a:bevelT w="120900" h="88900"/>
          <a:bevelB w="88900" h="31750" prst="angle"/>
        </a:sp3d>
      </dgm:spPr>
      <dgm:t>
        <a:bodyPr/>
        <a:lstStyle/>
        <a:p>
          <a:r>
            <a:rPr lang="ru-RU" sz="1800" b="0" i="0" u="none" dirty="0">
              <a:latin typeface="Century" panose="02040604050505020304" pitchFamily="18" charset="0"/>
            </a:rPr>
            <a:t>Иные межбюджетные трансферты </a:t>
          </a:r>
        </a:p>
        <a:p>
          <a:r>
            <a:rPr lang="ru-RU" sz="1800" b="0" i="0" u="none" dirty="0">
              <a:latin typeface="Century" panose="02040604050505020304" pitchFamily="18" charset="0"/>
            </a:rPr>
            <a:t>6 901 </a:t>
          </a:r>
          <a:r>
            <a:rPr lang="ru-RU" sz="1800" b="0" i="0" u="none" dirty="0" err="1">
              <a:latin typeface="Century" panose="02040604050505020304" pitchFamily="18" charset="0"/>
            </a:rPr>
            <a:t>тыс.руб</a:t>
          </a:r>
          <a:r>
            <a:rPr lang="ru-RU" sz="1800" b="0" i="0" u="none" dirty="0">
              <a:latin typeface="Century" panose="02040604050505020304" pitchFamily="18" charset="0"/>
            </a:rPr>
            <a:t>.</a:t>
          </a:r>
          <a:endParaRPr lang="ru-RU" sz="1800" dirty="0">
            <a:latin typeface="Century" panose="02040604050505020304" pitchFamily="18" charset="0"/>
          </a:endParaRPr>
        </a:p>
      </dgm:t>
    </dgm:pt>
    <dgm:pt modelId="{098388C4-B46E-4642-BDED-A165DDD341D3}" type="parTrans" cxnId="{22BD78F1-4411-4142-8C9E-9AD120804A85}">
      <dgm:prSet/>
      <dgm:spPr/>
      <dgm:t>
        <a:bodyPr/>
        <a:lstStyle/>
        <a:p>
          <a:endParaRPr lang="ru-RU"/>
        </a:p>
      </dgm:t>
    </dgm:pt>
    <dgm:pt modelId="{28483508-4542-4E6B-898E-EE580DEEEB55}" type="sibTrans" cxnId="{22BD78F1-4411-4142-8C9E-9AD120804A85}">
      <dgm:prSet/>
      <dgm:spPr/>
      <dgm:t>
        <a:bodyPr/>
        <a:lstStyle/>
        <a:p>
          <a:endParaRPr lang="ru-RU"/>
        </a:p>
      </dgm:t>
    </dgm:pt>
    <dgm:pt modelId="{0F64690F-50FF-442D-BB37-FB7CEA8F5155}">
      <dgm:prSet phldrT="[Текст]" custT="1"/>
      <dgm:spPr/>
      <dgm:t>
        <a:bodyPr/>
        <a:lstStyle/>
        <a:p>
          <a:r>
            <a:rPr lang="ru-RU" sz="2200" b="1" dirty="0" smtClean="0">
              <a:latin typeface="Century" panose="02040604050505020304" pitchFamily="18" charset="0"/>
            </a:rPr>
            <a:t>БЕЗВОЗМЕЗДНЫЕ ПОСТУПЛЕНИЯ</a:t>
          </a:r>
        </a:p>
        <a:p>
          <a:r>
            <a:rPr lang="ru-RU" sz="2200" dirty="0" smtClean="0">
              <a:latin typeface="Century" panose="02040604050505020304" pitchFamily="18" charset="0"/>
            </a:rPr>
            <a:t>28 827 тыс. рублей</a:t>
          </a:r>
          <a:r>
            <a:rPr lang="en-US" sz="2200" dirty="0" smtClean="0">
              <a:latin typeface="Century" panose="02040604050505020304" pitchFamily="18" charset="0"/>
            </a:rPr>
            <a:t> (23,4% </a:t>
          </a:r>
          <a:r>
            <a:rPr lang="ru-RU" sz="2200" dirty="0" smtClean="0">
              <a:latin typeface="Century" panose="02040604050505020304" pitchFamily="18" charset="0"/>
            </a:rPr>
            <a:t>в доходах бюджета)</a:t>
          </a:r>
          <a:endParaRPr lang="ru-RU" sz="2200" dirty="0">
            <a:latin typeface="Century" panose="02040604050505020304" pitchFamily="18" charset="0"/>
          </a:endParaRPr>
        </a:p>
      </dgm:t>
    </dgm:pt>
    <dgm:pt modelId="{D41D7855-8B7A-44B3-B508-06E55AE0DB15}" type="parTrans" cxnId="{713F55B7-F255-4533-BE47-61863496709B}">
      <dgm:prSet/>
      <dgm:spPr/>
      <dgm:t>
        <a:bodyPr/>
        <a:lstStyle/>
        <a:p>
          <a:endParaRPr lang="ru-RU"/>
        </a:p>
      </dgm:t>
    </dgm:pt>
    <dgm:pt modelId="{34A41721-CC73-4F5C-9F8E-83200D81C66F}" type="sibTrans" cxnId="{713F55B7-F255-4533-BE47-61863496709B}">
      <dgm:prSet/>
      <dgm:spPr/>
      <dgm:t>
        <a:bodyPr/>
        <a:lstStyle/>
        <a:p>
          <a:endParaRPr lang="ru-RU"/>
        </a:p>
      </dgm:t>
    </dgm:pt>
    <dgm:pt modelId="{A6C52AFD-8948-48F6-BEED-F9ED67780BFB}">
      <dgm:prSet phldrT="[Текст]" custT="1"/>
      <dgm:spPr>
        <a:gradFill rotWithShape="0">
          <a:gsLst>
            <a:gs pos="0">
              <a:srgbClr val="960000"/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  <a:scene3d>
          <a:camera prst="orthographicFront"/>
          <a:lightRig rig="flat" dir="t">
            <a:rot lat="0" lon="0" rev="2400000"/>
          </a:lightRig>
        </a:scene3d>
        <a:sp3d prstMaterial="metal">
          <a:bevelT w="120900" h="88900"/>
          <a:bevelB w="88900" h="31750" prst="angle"/>
        </a:sp3d>
      </dgm:spPr>
      <dgm:t>
        <a:bodyPr/>
        <a:lstStyle/>
        <a:p>
          <a:r>
            <a:rPr lang="ru-RU" sz="1800" b="0" i="0" u="none" dirty="0">
              <a:latin typeface="Century" panose="02040604050505020304" pitchFamily="18" charset="0"/>
            </a:rPr>
            <a:t>Субвенции </a:t>
          </a:r>
          <a:r>
            <a:rPr lang="ru-RU" sz="1800" b="0" i="0" u="none" dirty="0" smtClean="0">
              <a:latin typeface="Century" panose="02040604050505020304" pitchFamily="18" charset="0"/>
            </a:rPr>
            <a:t> 110 </a:t>
          </a:r>
          <a:r>
            <a:rPr lang="ru-RU" sz="1800" b="0" i="0" u="none" dirty="0" err="1">
              <a:latin typeface="Century" panose="02040604050505020304" pitchFamily="18" charset="0"/>
            </a:rPr>
            <a:t>тыс.руб</a:t>
          </a:r>
          <a:r>
            <a:rPr lang="ru-RU" sz="1600" b="0" i="0" u="none" dirty="0">
              <a:latin typeface="Century" panose="02040604050505020304" pitchFamily="18" charset="0"/>
            </a:rPr>
            <a:t>.</a:t>
          </a:r>
          <a:endParaRPr lang="ru-RU" sz="1600" dirty="0">
            <a:latin typeface="Century" panose="02040604050505020304" pitchFamily="18" charset="0"/>
          </a:endParaRPr>
        </a:p>
      </dgm:t>
    </dgm:pt>
    <dgm:pt modelId="{54C615D9-73C5-4732-A954-85B1C08F22E5}" type="parTrans" cxnId="{A1DA648B-61E2-464B-A3F3-2639910D3000}">
      <dgm:prSet/>
      <dgm:spPr/>
      <dgm:t>
        <a:bodyPr/>
        <a:lstStyle/>
        <a:p>
          <a:endParaRPr lang="ru-RU"/>
        </a:p>
      </dgm:t>
    </dgm:pt>
    <dgm:pt modelId="{BC0B1A3D-609B-41F8-A735-1A28E0365047}" type="sibTrans" cxnId="{A1DA648B-61E2-464B-A3F3-2639910D3000}">
      <dgm:prSet/>
      <dgm:spPr/>
      <dgm:t>
        <a:bodyPr/>
        <a:lstStyle/>
        <a:p>
          <a:endParaRPr lang="ru-RU"/>
        </a:p>
      </dgm:t>
    </dgm:pt>
    <dgm:pt modelId="{DDB24F61-7C62-4295-BC71-B6E46F8C643C}" type="pres">
      <dgm:prSet presAssocID="{4D3A140D-D9FB-4031-AB0D-CD8A9BECAFC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174A2F-6550-4528-BBBE-2416CFE89364}" type="pres">
      <dgm:prSet presAssocID="{4D3A140D-D9FB-4031-AB0D-CD8A9BECAFC1}" presName="ellipse" presStyleLbl="trBgShp" presStyleIdx="0" presStyleCnt="1" custLinFactY="64300" custLinFactNeighborX="49774" custLinFactNeighborY="100000"/>
      <dgm:spPr/>
    </dgm:pt>
    <dgm:pt modelId="{01EFD6D9-2761-449C-A189-BFFD66CE1564}" type="pres">
      <dgm:prSet presAssocID="{4D3A140D-D9FB-4031-AB0D-CD8A9BECAFC1}" presName="arrow1" presStyleLbl="fgShp" presStyleIdx="0" presStyleCnt="1" custScaleX="119558" custScaleY="99165" custLinFactNeighborX="4876" custLinFactNeighborY="12676"/>
      <dgm:spPr/>
    </dgm:pt>
    <dgm:pt modelId="{1453A201-F0F7-4983-998F-4C0E683C6CB0}" type="pres">
      <dgm:prSet presAssocID="{4D3A140D-D9FB-4031-AB0D-CD8A9BECAFC1}" presName="rectangle" presStyleLbl="revTx" presStyleIdx="0" presStyleCnt="1" custScaleX="179758" custScaleY="99892" custLinFactNeighborX="8293" custLinFactNeighborY="2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78633E-18CD-44FC-9F68-523215892669}" type="pres">
      <dgm:prSet presAssocID="{37B6D7CD-EB30-4247-8DBA-04849B69C1EE}" presName="item1" presStyleLbl="node1" presStyleIdx="0" presStyleCnt="3" custScaleX="156890" custScaleY="140078" custLinFactNeighborX="-3343" custLinFactNeighborY="160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52D8F6-C12D-4F3E-86B0-1634C6AEAE30}" type="pres">
      <dgm:prSet presAssocID="{A6C52AFD-8948-48F6-BEED-F9ED67780BFB}" presName="item2" presStyleLbl="node1" presStyleIdx="1" presStyleCnt="3" custScaleX="188022" custScaleY="176588" custLinFactNeighborX="-17221" custLinFactNeighborY="-3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91AADA-848A-4B4E-A77C-EA0D248C1288}" type="pres">
      <dgm:prSet presAssocID="{0F64690F-50FF-442D-BB37-FB7CEA8F5155}" presName="item3" presStyleLbl="node1" presStyleIdx="2" presStyleCnt="3" custScaleX="185459" custScaleY="174183" custLinFactNeighborX="61081" custLinFactNeighborY="18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6BE9EB-0325-496E-9652-7B1BE26E1D30}" type="pres">
      <dgm:prSet presAssocID="{4D3A140D-D9FB-4031-AB0D-CD8A9BECAFC1}" presName="funnel" presStyleLbl="trAlignAcc1" presStyleIdx="0" presStyleCnt="1" custScaleX="160479" custScaleY="109501" custLinFactNeighborX="2717" custLinFactNeighborY="-2117"/>
      <dgm:spPr/>
    </dgm:pt>
  </dgm:ptLst>
  <dgm:cxnLst>
    <dgm:cxn modelId="{713F55B7-F255-4533-BE47-61863496709B}" srcId="{4D3A140D-D9FB-4031-AB0D-CD8A9BECAFC1}" destId="{0F64690F-50FF-442D-BB37-FB7CEA8F5155}" srcOrd="3" destOrd="0" parTransId="{D41D7855-8B7A-44B3-B508-06E55AE0DB15}" sibTransId="{34A41721-CC73-4F5C-9F8E-83200D81C66F}"/>
    <dgm:cxn modelId="{22BD78F1-4411-4142-8C9E-9AD120804A85}" srcId="{4D3A140D-D9FB-4031-AB0D-CD8A9BECAFC1}" destId="{37B6D7CD-EB30-4247-8DBA-04849B69C1EE}" srcOrd="1" destOrd="0" parTransId="{098388C4-B46E-4642-BDED-A165DDD341D3}" sibTransId="{28483508-4542-4E6B-898E-EE580DEEEB55}"/>
    <dgm:cxn modelId="{3EC35D2E-B7BF-4593-9917-AC228DAE27DF}" type="presOf" srcId="{4D3A140D-D9FB-4031-AB0D-CD8A9BECAFC1}" destId="{DDB24F61-7C62-4295-BC71-B6E46F8C643C}" srcOrd="0" destOrd="0" presId="urn:microsoft.com/office/officeart/2005/8/layout/funnel1"/>
    <dgm:cxn modelId="{DB677583-EA5B-49EE-8896-062A3BD0602E}" type="presOf" srcId="{A6C52AFD-8948-48F6-BEED-F9ED67780BFB}" destId="{3078633E-18CD-44FC-9F68-523215892669}" srcOrd="0" destOrd="0" presId="urn:microsoft.com/office/officeart/2005/8/layout/funnel1"/>
    <dgm:cxn modelId="{09B286FF-985E-4CC2-9095-7D46D51BE60D}" type="presOf" srcId="{37B6D7CD-EB30-4247-8DBA-04849B69C1EE}" destId="{4452D8F6-C12D-4F3E-86B0-1634C6AEAE30}" srcOrd="0" destOrd="0" presId="urn:microsoft.com/office/officeart/2005/8/layout/funnel1"/>
    <dgm:cxn modelId="{B5834F22-D6B3-4A6A-9C0D-54C13FC1B1B8}" type="presOf" srcId="{A1D82D51-AE2B-443B-A956-478412D890B0}" destId="{3391AADA-848A-4B4E-A77C-EA0D248C1288}" srcOrd="0" destOrd="0" presId="urn:microsoft.com/office/officeart/2005/8/layout/funnel1"/>
    <dgm:cxn modelId="{525ECCCC-1E30-45B0-A871-7BAA0C4F6AB7}" type="presOf" srcId="{0F64690F-50FF-442D-BB37-FB7CEA8F5155}" destId="{1453A201-F0F7-4983-998F-4C0E683C6CB0}" srcOrd="0" destOrd="0" presId="urn:microsoft.com/office/officeart/2005/8/layout/funnel1"/>
    <dgm:cxn modelId="{A1DA648B-61E2-464B-A3F3-2639910D3000}" srcId="{4D3A140D-D9FB-4031-AB0D-CD8A9BECAFC1}" destId="{A6C52AFD-8948-48F6-BEED-F9ED67780BFB}" srcOrd="2" destOrd="0" parTransId="{54C615D9-73C5-4732-A954-85B1C08F22E5}" sibTransId="{BC0B1A3D-609B-41F8-A735-1A28E0365047}"/>
    <dgm:cxn modelId="{6455EECC-E996-470E-9F7F-970C4A590432}" srcId="{4D3A140D-D9FB-4031-AB0D-CD8A9BECAFC1}" destId="{A1D82D51-AE2B-443B-A956-478412D890B0}" srcOrd="0" destOrd="0" parTransId="{8E3E7105-8D6F-4360-B01B-80518125E7D0}" sibTransId="{9DBA71A1-1469-4C1B-8403-00A2992D6F4B}"/>
    <dgm:cxn modelId="{88BEBCE0-7011-48FC-9EB3-46363C36CAF8}" type="presParOf" srcId="{DDB24F61-7C62-4295-BC71-B6E46F8C643C}" destId="{62174A2F-6550-4528-BBBE-2416CFE89364}" srcOrd="0" destOrd="0" presId="urn:microsoft.com/office/officeart/2005/8/layout/funnel1"/>
    <dgm:cxn modelId="{5E2A6F54-BF86-40C0-9122-0010790A7294}" type="presParOf" srcId="{DDB24F61-7C62-4295-BC71-B6E46F8C643C}" destId="{01EFD6D9-2761-449C-A189-BFFD66CE1564}" srcOrd="1" destOrd="0" presId="urn:microsoft.com/office/officeart/2005/8/layout/funnel1"/>
    <dgm:cxn modelId="{CC64BC33-A52C-4EA4-B711-EB3B10C837DE}" type="presParOf" srcId="{DDB24F61-7C62-4295-BC71-B6E46F8C643C}" destId="{1453A201-F0F7-4983-998F-4C0E683C6CB0}" srcOrd="2" destOrd="0" presId="urn:microsoft.com/office/officeart/2005/8/layout/funnel1"/>
    <dgm:cxn modelId="{1971DE4C-148E-4055-8A2F-8756ED5A794B}" type="presParOf" srcId="{DDB24F61-7C62-4295-BC71-B6E46F8C643C}" destId="{3078633E-18CD-44FC-9F68-523215892669}" srcOrd="3" destOrd="0" presId="urn:microsoft.com/office/officeart/2005/8/layout/funnel1"/>
    <dgm:cxn modelId="{CE4C2CC2-F024-4432-9EDD-037E0F757167}" type="presParOf" srcId="{DDB24F61-7C62-4295-BC71-B6E46F8C643C}" destId="{4452D8F6-C12D-4F3E-86B0-1634C6AEAE30}" srcOrd="4" destOrd="0" presId="urn:microsoft.com/office/officeart/2005/8/layout/funnel1"/>
    <dgm:cxn modelId="{353DB1FF-5CB7-4423-9B8F-D15642C89D44}" type="presParOf" srcId="{DDB24F61-7C62-4295-BC71-B6E46F8C643C}" destId="{3391AADA-848A-4B4E-A77C-EA0D248C1288}" srcOrd="5" destOrd="0" presId="urn:microsoft.com/office/officeart/2005/8/layout/funnel1"/>
    <dgm:cxn modelId="{0ED9611C-E76C-434E-BEF7-8210EDBAA9BB}" type="presParOf" srcId="{DDB24F61-7C62-4295-BC71-B6E46F8C643C}" destId="{466BE9EB-0325-496E-9652-7B1BE26E1D30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CE1591-A7F0-4451-949A-E52742D323CA}" type="doc">
      <dgm:prSet loTypeId="urn:microsoft.com/office/officeart/2005/8/layout/pyramid3" loCatId="pyramid" qsTypeId="urn:microsoft.com/office/officeart/2005/8/quickstyle/simple1" qsCatId="simple" csTypeId="urn:microsoft.com/office/officeart/2005/8/colors/colorful4" csCatId="colorful" phldr="1"/>
      <dgm:spPr/>
    </dgm:pt>
    <dgm:pt modelId="{1FE03C89-1919-480D-9CEE-184941AC9934}">
      <dgm:prSet phldrT="[Текст]" custT="1"/>
      <dgm:spPr>
        <a:solidFill>
          <a:srgbClr val="FCEF46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gm:spPr>
      <dgm:t>
        <a:bodyPr/>
        <a:lstStyle/>
        <a:p>
          <a:r>
            <a:rPr lang="ru-RU" sz="18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Заработная плата с начислениями</a:t>
          </a:r>
        </a:p>
      </dgm:t>
    </dgm:pt>
    <dgm:pt modelId="{B657379A-FA03-4820-8138-411D1265AE92}" type="parTrans" cxnId="{3D842095-8BBA-4610-9D1E-CE2B6A9E9F0A}">
      <dgm:prSet/>
      <dgm:spPr/>
      <dgm:t>
        <a:bodyPr/>
        <a:lstStyle/>
        <a:p>
          <a:endParaRPr lang="ru-RU"/>
        </a:p>
      </dgm:t>
    </dgm:pt>
    <dgm:pt modelId="{78F6FFD6-10F8-459C-B8A7-4E588E614636}" type="sibTrans" cxnId="{3D842095-8BBA-4610-9D1E-CE2B6A9E9F0A}">
      <dgm:prSet/>
      <dgm:spPr/>
      <dgm:t>
        <a:bodyPr/>
        <a:lstStyle/>
        <a:p>
          <a:endParaRPr lang="ru-RU"/>
        </a:p>
      </dgm:t>
    </dgm:pt>
    <dgm:pt modelId="{0710AD75-D18B-4510-9540-E639B6020EC6}">
      <dgm:prSet phldrT="[Текст]" custT="1"/>
      <dgm:spPr>
        <a:solidFill>
          <a:srgbClr val="9BD812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gm:spPr>
      <dgm:t>
        <a:bodyPr/>
        <a:lstStyle/>
        <a:p>
          <a:r>
            <a:rPr lang="ru-RU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Коммунальные услуги</a:t>
          </a:r>
          <a:endParaRPr lang="ru-RU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gm:t>
    </dgm:pt>
    <dgm:pt modelId="{EC0D8E97-2400-42A5-A317-0E3B6B71DA4A}" type="parTrans" cxnId="{BCF037FE-3125-43A5-B3DB-F25B09B52072}">
      <dgm:prSet/>
      <dgm:spPr/>
      <dgm:t>
        <a:bodyPr/>
        <a:lstStyle/>
        <a:p>
          <a:endParaRPr lang="ru-RU"/>
        </a:p>
      </dgm:t>
    </dgm:pt>
    <dgm:pt modelId="{174A554E-FC18-4049-8FF4-659A1C99CC43}" type="sibTrans" cxnId="{BCF037FE-3125-43A5-B3DB-F25B09B52072}">
      <dgm:prSet/>
      <dgm:spPr/>
      <dgm:t>
        <a:bodyPr/>
        <a:lstStyle/>
        <a:p>
          <a:endParaRPr lang="ru-RU"/>
        </a:p>
      </dgm:t>
    </dgm:pt>
    <dgm:pt modelId="{0329BC65-B5BF-48FB-A4B8-273EA535C2E1}">
      <dgm:prSet phldrT="[Текст]" custT="1"/>
      <dgm:spPr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gm:spPr>
      <dgm:t>
        <a:bodyPr anchor="t"/>
        <a:lstStyle/>
        <a:p>
          <a:r>
            <a:rPr lang="ru-RU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Продукты питания</a:t>
          </a:r>
          <a:endParaRPr lang="ru-RU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gm:t>
    </dgm:pt>
    <dgm:pt modelId="{B8595DC2-AA0E-4A11-B9BE-F6C40491ACA6}" type="parTrans" cxnId="{54E9254A-9C70-474F-B714-AA8A72736B52}">
      <dgm:prSet/>
      <dgm:spPr/>
      <dgm:t>
        <a:bodyPr/>
        <a:lstStyle/>
        <a:p>
          <a:endParaRPr lang="ru-RU"/>
        </a:p>
      </dgm:t>
    </dgm:pt>
    <dgm:pt modelId="{3BC0AFF3-1EF9-4829-B05B-677DC4506807}" type="sibTrans" cxnId="{54E9254A-9C70-474F-B714-AA8A72736B52}">
      <dgm:prSet/>
      <dgm:spPr/>
      <dgm:t>
        <a:bodyPr/>
        <a:lstStyle/>
        <a:p>
          <a:endParaRPr lang="ru-RU"/>
        </a:p>
      </dgm:t>
    </dgm:pt>
    <dgm:pt modelId="{A2330502-85D6-4A9D-8141-97072D22D177}">
      <dgm:prSet phldrT="[Текст]" custT="1"/>
      <dgm:spPr>
        <a:solidFill>
          <a:srgbClr val="1DD70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gm:spPr>
      <dgm:t>
        <a:bodyPr/>
        <a:lstStyle/>
        <a:p>
          <a:r>
            <a:rPr lang="ru-RU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Субсидии</a:t>
          </a:r>
          <a:endParaRPr lang="ru-RU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gm:t>
    </dgm:pt>
    <dgm:pt modelId="{047F617A-3E84-4F2E-97D8-90B5B8F1FF2E}" type="parTrans" cxnId="{F5F5D0C8-208A-4BE5-BA83-1BC2A75D75E6}">
      <dgm:prSet/>
      <dgm:spPr/>
      <dgm:t>
        <a:bodyPr/>
        <a:lstStyle/>
        <a:p>
          <a:endParaRPr lang="ru-RU"/>
        </a:p>
      </dgm:t>
    </dgm:pt>
    <dgm:pt modelId="{485F59A5-B9A6-4068-982C-E1039614D8DB}" type="sibTrans" cxnId="{F5F5D0C8-208A-4BE5-BA83-1BC2A75D75E6}">
      <dgm:prSet/>
      <dgm:spPr/>
      <dgm:t>
        <a:bodyPr/>
        <a:lstStyle/>
        <a:p>
          <a:endParaRPr lang="ru-RU"/>
        </a:p>
      </dgm:t>
    </dgm:pt>
    <dgm:pt modelId="{7818649A-B453-47A6-8770-92BBC654F451}">
      <dgm:prSet phldrT="[Текст]" custT="1"/>
      <dgm:spPr>
        <a:solidFill>
          <a:srgbClr val="63A98D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gm:spPr>
      <dgm:t>
        <a:bodyPr/>
        <a:lstStyle/>
        <a:p>
          <a:r>
            <a:rPr lang="ru-RU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Трансферты населению</a:t>
          </a:r>
          <a:endParaRPr lang="ru-RU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gm:t>
    </dgm:pt>
    <dgm:pt modelId="{A2318324-E802-442C-B016-A7B6DEF16506}" type="parTrans" cxnId="{8DBF0190-34D5-456F-BA33-D47747ED42E4}">
      <dgm:prSet/>
      <dgm:spPr/>
      <dgm:t>
        <a:bodyPr/>
        <a:lstStyle/>
        <a:p>
          <a:endParaRPr lang="ru-RU"/>
        </a:p>
      </dgm:t>
    </dgm:pt>
    <dgm:pt modelId="{92FFECD0-7BF4-4726-A00B-E68E93590DE0}" type="sibTrans" cxnId="{8DBF0190-34D5-456F-BA33-D47747ED42E4}">
      <dgm:prSet/>
      <dgm:spPr/>
      <dgm:t>
        <a:bodyPr/>
        <a:lstStyle/>
        <a:p>
          <a:endParaRPr lang="ru-RU"/>
        </a:p>
      </dgm:t>
    </dgm:pt>
    <dgm:pt modelId="{0469A4A2-6DE8-4175-87F4-807298EC2A43}">
      <dgm:prSet phldrT="[Текст]" custT="1"/>
      <dgm:spPr>
        <a:solidFill>
          <a:srgbClr val="008FFA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gm:spPr>
      <dgm:t>
        <a:bodyPr/>
        <a:lstStyle/>
        <a:p>
          <a:r>
            <a:rPr lang="ru-RU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Медикаменты</a:t>
          </a:r>
          <a:endParaRPr lang="ru-RU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gm:t>
    </dgm:pt>
    <dgm:pt modelId="{1674ABAB-FC8E-43B3-9177-E47A1250DA4A}" type="parTrans" cxnId="{2868A239-DD95-4588-AE23-C67AB0C75722}">
      <dgm:prSet/>
      <dgm:spPr/>
      <dgm:t>
        <a:bodyPr/>
        <a:lstStyle/>
        <a:p>
          <a:endParaRPr lang="ru-RU"/>
        </a:p>
      </dgm:t>
    </dgm:pt>
    <dgm:pt modelId="{147AB39C-A44C-46FF-8023-D696E61E0EA7}" type="sibTrans" cxnId="{2868A239-DD95-4588-AE23-C67AB0C75722}">
      <dgm:prSet/>
      <dgm:spPr/>
      <dgm:t>
        <a:bodyPr/>
        <a:lstStyle/>
        <a:p>
          <a:endParaRPr lang="ru-RU"/>
        </a:p>
      </dgm:t>
    </dgm:pt>
    <dgm:pt modelId="{1F451EDF-0204-476A-AEC2-A78BA59EDF8E}" type="pres">
      <dgm:prSet presAssocID="{D0CE1591-A7F0-4451-949A-E52742D323CA}" presName="Name0" presStyleCnt="0">
        <dgm:presLayoutVars>
          <dgm:dir/>
          <dgm:animLvl val="lvl"/>
          <dgm:resizeHandles val="exact"/>
        </dgm:presLayoutVars>
      </dgm:prSet>
      <dgm:spPr/>
    </dgm:pt>
    <dgm:pt modelId="{BF319A36-5970-45AF-AD74-D2397EF501CB}" type="pres">
      <dgm:prSet presAssocID="{1FE03C89-1919-480D-9CEE-184941AC9934}" presName="Name8" presStyleCnt="0"/>
      <dgm:spPr/>
    </dgm:pt>
    <dgm:pt modelId="{D9B85DD3-EA79-47C3-AEF8-70F7607D786D}" type="pres">
      <dgm:prSet presAssocID="{1FE03C89-1919-480D-9CEE-184941AC9934}" presName="level" presStyleLbl="node1" presStyleIdx="0" presStyleCnt="6" custScaleX="99331" custScaleY="96628" custLinFactNeighborX="1341" custLinFactNeighborY="4131">
        <dgm:presLayoutVars>
          <dgm:chMax val="1"/>
          <dgm:bulletEnabled val="1"/>
        </dgm:presLayoutVars>
      </dgm:prSet>
      <dgm:spPr>
        <a:xfrm rot="10800000">
          <a:off x="0" y="0"/>
          <a:ext cx="4772025" cy="577850"/>
        </a:xfrm>
        <a:prstGeom prst="trapezoid">
          <a:avLst>
            <a:gd name="adj" fmla="val 68819"/>
          </a:avLst>
        </a:prstGeom>
      </dgm:spPr>
      <dgm:t>
        <a:bodyPr/>
        <a:lstStyle/>
        <a:p>
          <a:endParaRPr lang="ru-RU"/>
        </a:p>
      </dgm:t>
    </dgm:pt>
    <dgm:pt modelId="{1900B937-19E5-481F-8D90-FAAFC89B349C}" type="pres">
      <dgm:prSet presAssocID="{1FE03C89-1919-480D-9CEE-184941AC993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FAC81E-E4D1-4BD0-ABF7-06A7B172D45A}" type="pres">
      <dgm:prSet presAssocID="{0710AD75-D18B-4510-9540-E639B6020EC6}" presName="Name8" presStyleCnt="0"/>
      <dgm:spPr/>
    </dgm:pt>
    <dgm:pt modelId="{B83C80E2-ACB0-46AB-8FF2-EC74470247C7}" type="pres">
      <dgm:prSet presAssocID="{0710AD75-D18B-4510-9540-E639B6020EC6}" presName="level" presStyleLbl="node1" presStyleIdx="1" presStyleCnt="6" custScaleX="99100" custLinFactNeighborX="0" custLinFactNeighborY="-3125">
        <dgm:presLayoutVars>
          <dgm:chMax val="1"/>
          <dgm:bulletEnabled val="1"/>
        </dgm:presLayoutVars>
      </dgm:prSet>
      <dgm:spPr>
        <a:xfrm rot="10800000">
          <a:off x="397668" y="559792"/>
          <a:ext cx="3976687" cy="577850"/>
        </a:xfrm>
        <a:prstGeom prst="trapezoid">
          <a:avLst>
            <a:gd name="adj" fmla="val 68819"/>
          </a:avLst>
        </a:prstGeom>
      </dgm:spPr>
      <dgm:t>
        <a:bodyPr/>
        <a:lstStyle/>
        <a:p>
          <a:endParaRPr lang="ru-RU"/>
        </a:p>
      </dgm:t>
    </dgm:pt>
    <dgm:pt modelId="{79F23F67-3ADA-4D6F-8259-2D37937CD445}" type="pres">
      <dgm:prSet presAssocID="{0710AD75-D18B-4510-9540-E639B6020EC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606FD-0EA2-49C0-852A-9B1EEFE3BFAE}" type="pres">
      <dgm:prSet presAssocID="{A2330502-85D6-4A9D-8141-97072D22D177}" presName="Name8" presStyleCnt="0"/>
      <dgm:spPr/>
    </dgm:pt>
    <dgm:pt modelId="{3C174542-5FB2-4458-B8C4-9CC141B714AF}" type="pres">
      <dgm:prSet presAssocID="{A2330502-85D6-4A9D-8141-97072D22D177}" presName="level" presStyleLbl="node1" presStyleIdx="2" presStyleCnt="6" custScaleX="100010" custScaleY="91056" custLinFactNeighborX="121" custLinFactNeighborY="-5647">
        <dgm:presLayoutVars>
          <dgm:chMax val="1"/>
          <dgm:bulletEnabled val="1"/>
        </dgm:presLayoutVars>
      </dgm:prSet>
      <dgm:spPr>
        <a:xfrm rot="10800000">
          <a:off x="795337" y="1155699"/>
          <a:ext cx="3181350" cy="577850"/>
        </a:xfrm>
        <a:prstGeom prst="trapezoid">
          <a:avLst>
            <a:gd name="adj" fmla="val 68819"/>
          </a:avLst>
        </a:prstGeom>
      </dgm:spPr>
      <dgm:t>
        <a:bodyPr/>
        <a:lstStyle/>
        <a:p>
          <a:endParaRPr lang="ru-RU"/>
        </a:p>
      </dgm:t>
    </dgm:pt>
    <dgm:pt modelId="{5169E110-F8C3-4B07-A5D6-AFC86F0B8DD4}" type="pres">
      <dgm:prSet presAssocID="{A2330502-85D6-4A9D-8141-97072D22D17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9D9793-1244-4809-8EDD-A52500FAF5DE}" type="pres">
      <dgm:prSet presAssocID="{7818649A-B453-47A6-8770-92BBC654F451}" presName="Name8" presStyleCnt="0"/>
      <dgm:spPr/>
    </dgm:pt>
    <dgm:pt modelId="{C4BFC063-87DC-4D7C-B509-2A69033465CC}" type="pres">
      <dgm:prSet presAssocID="{7818649A-B453-47A6-8770-92BBC654F451}" presName="level" presStyleLbl="node1" presStyleIdx="3" presStyleCnt="6" custScaleX="101796" custLinFactNeighborX="477" custLinFactNeighborY="-6603">
        <dgm:presLayoutVars>
          <dgm:chMax val="1"/>
          <dgm:bulletEnabled val="1"/>
        </dgm:presLayoutVars>
      </dgm:prSet>
      <dgm:spPr>
        <a:xfrm rot="10800000">
          <a:off x="1193006" y="1733550"/>
          <a:ext cx="2386012" cy="577850"/>
        </a:xfrm>
        <a:prstGeom prst="trapezoid">
          <a:avLst>
            <a:gd name="adj" fmla="val 68819"/>
          </a:avLst>
        </a:prstGeom>
      </dgm:spPr>
      <dgm:t>
        <a:bodyPr/>
        <a:lstStyle/>
        <a:p>
          <a:endParaRPr lang="ru-RU"/>
        </a:p>
      </dgm:t>
    </dgm:pt>
    <dgm:pt modelId="{2AA5C509-DD04-4018-9955-C9C08CD5A13C}" type="pres">
      <dgm:prSet presAssocID="{7818649A-B453-47A6-8770-92BBC654F45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134C45-8C29-486C-A72C-B9EF5667FEB3}" type="pres">
      <dgm:prSet presAssocID="{0469A4A2-6DE8-4175-87F4-807298EC2A43}" presName="Name8" presStyleCnt="0"/>
      <dgm:spPr/>
    </dgm:pt>
    <dgm:pt modelId="{DA634084-F840-47B9-B8AE-9ABBFA54D990}" type="pres">
      <dgm:prSet presAssocID="{0469A4A2-6DE8-4175-87F4-807298EC2A43}" presName="level" presStyleLbl="node1" presStyleIdx="4" presStyleCnt="6" custScaleX="107206" custLinFactNeighborX="1787" custLinFactNeighborY="-8491">
        <dgm:presLayoutVars>
          <dgm:chMax val="1"/>
          <dgm:bulletEnabled val="1"/>
        </dgm:presLayoutVars>
      </dgm:prSet>
      <dgm:spPr>
        <a:xfrm rot="10800000">
          <a:off x="1590675" y="2311400"/>
          <a:ext cx="1590675" cy="577850"/>
        </a:xfrm>
        <a:prstGeom prst="trapezoid">
          <a:avLst>
            <a:gd name="adj" fmla="val 68819"/>
          </a:avLst>
        </a:prstGeom>
      </dgm:spPr>
      <dgm:t>
        <a:bodyPr/>
        <a:lstStyle/>
        <a:p>
          <a:endParaRPr lang="ru-RU"/>
        </a:p>
      </dgm:t>
    </dgm:pt>
    <dgm:pt modelId="{B8680A45-503F-4729-AD6D-790207397797}" type="pres">
      <dgm:prSet presAssocID="{0469A4A2-6DE8-4175-87F4-807298EC2A4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855384-EAE4-49B7-8DCB-1E8E5F1CD91D}" type="pres">
      <dgm:prSet presAssocID="{0329BC65-B5BF-48FB-A4B8-273EA535C2E1}" presName="Name8" presStyleCnt="0"/>
      <dgm:spPr/>
    </dgm:pt>
    <dgm:pt modelId="{EBF27975-A852-49E2-8023-2B6CB4839B25}" type="pres">
      <dgm:prSet presAssocID="{0329BC65-B5BF-48FB-A4B8-273EA535C2E1}" presName="level" presStyleLbl="node1" presStyleIdx="5" presStyleCnt="6" custScaleX="118811" custScaleY="130781" custLinFactNeighborX="5449" custLinFactNeighborY="-12341">
        <dgm:presLayoutVars>
          <dgm:chMax val="1"/>
          <dgm:bulletEnabled val="1"/>
        </dgm:presLayoutVars>
      </dgm:prSet>
      <dgm:spPr>
        <a:xfrm rot="10800000">
          <a:off x="1988343" y="2889250"/>
          <a:ext cx="795337" cy="577850"/>
        </a:xfrm>
        <a:prstGeom prst="trapezoid">
          <a:avLst>
            <a:gd name="adj" fmla="val 68819"/>
          </a:avLst>
        </a:prstGeom>
      </dgm:spPr>
      <dgm:t>
        <a:bodyPr/>
        <a:lstStyle/>
        <a:p>
          <a:endParaRPr lang="ru-RU"/>
        </a:p>
      </dgm:t>
    </dgm:pt>
    <dgm:pt modelId="{D382263F-A364-4045-9CBD-F2162B0D4E22}" type="pres">
      <dgm:prSet presAssocID="{0329BC65-B5BF-48FB-A4B8-273EA535C2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68A239-DD95-4588-AE23-C67AB0C75722}" srcId="{D0CE1591-A7F0-4451-949A-E52742D323CA}" destId="{0469A4A2-6DE8-4175-87F4-807298EC2A43}" srcOrd="4" destOrd="0" parTransId="{1674ABAB-FC8E-43B3-9177-E47A1250DA4A}" sibTransId="{147AB39C-A44C-46FF-8023-D696E61E0EA7}"/>
    <dgm:cxn modelId="{FAC7572F-27A2-4BE1-B7BC-D61CC45548DA}" type="presOf" srcId="{0329BC65-B5BF-48FB-A4B8-273EA535C2E1}" destId="{D382263F-A364-4045-9CBD-F2162B0D4E22}" srcOrd="1" destOrd="0" presId="urn:microsoft.com/office/officeart/2005/8/layout/pyramid3"/>
    <dgm:cxn modelId="{54E9254A-9C70-474F-B714-AA8A72736B52}" srcId="{D0CE1591-A7F0-4451-949A-E52742D323CA}" destId="{0329BC65-B5BF-48FB-A4B8-273EA535C2E1}" srcOrd="5" destOrd="0" parTransId="{B8595DC2-AA0E-4A11-B9BE-F6C40491ACA6}" sibTransId="{3BC0AFF3-1EF9-4829-B05B-677DC4506807}"/>
    <dgm:cxn modelId="{0DBE19D8-D1F0-464C-9BB5-CA46A65E9DD2}" type="presOf" srcId="{1FE03C89-1919-480D-9CEE-184941AC9934}" destId="{D9B85DD3-EA79-47C3-AEF8-70F7607D786D}" srcOrd="0" destOrd="0" presId="urn:microsoft.com/office/officeart/2005/8/layout/pyramid3"/>
    <dgm:cxn modelId="{550DD9A6-62DA-4DE6-9773-330D064DDACA}" type="presOf" srcId="{D0CE1591-A7F0-4451-949A-E52742D323CA}" destId="{1F451EDF-0204-476A-AEC2-A78BA59EDF8E}" srcOrd="0" destOrd="0" presId="urn:microsoft.com/office/officeart/2005/8/layout/pyramid3"/>
    <dgm:cxn modelId="{F5F5D0C8-208A-4BE5-BA83-1BC2A75D75E6}" srcId="{D0CE1591-A7F0-4451-949A-E52742D323CA}" destId="{A2330502-85D6-4A9D-8141-97072D22D177}" srcOrd="2" destOrd="0" parTransId="{047F617A-3E84-4F2E-97D8-90B5B8F1FF2E}" sibTransId="{485F59A5-B9A6-4068-982C-E1039614D8DB}"/>
    <dgm:cxn modelId="{0B60C66E-9414-4C14-8A1C-A9613096DEF8}" type="presOf" srcId="{0469A4A2-6DE8-4175-87F4-807298EC2A43}" destId="{B8680A45-503F-4729-AD6D-790207397797}" srcOrd="1" destOrd="0" presId="urn:microsoft.com/office/officeart/2005/8/layout/pyramid3"/>
    <dgm:cxn modelId="{F86606B5-1403-4BA4-AD73-6D4805DADD97}" type="presOf" srcId="{0710AD75-D18B-4510-9540-E639B6020EC6}" destId="{79F23F67-3ADA-4D6F-8259-2D37937CD445}" srcOrd="1" destOrd="0" presId="urn:microsoft.com/office/officeart/2005/8/layout/pyramid3"/>
    <dgm:cxn modelId="{5D70ED61-6BE1-4C57-A0E3-6785540C4454}" type="presOf" srcId="{0329BC65-B5BF-48FB-A4B8-273EA535C2E1}" destId="{EBF27975-A852-49E2-8023-2B6CB4839B25}" srcOrd="0" destOrd="0" presId="urn:microsoft.com/office/officeart/2005/8/layout/pyramid3"/>
    <dgm:cxn modelId="{66DBE8A4-A74A-491B-AD28-EFBDA10A0EE2}" type="presOf" srcId="{A2330502-85D6-4A9D-8141-97072D22D177}" destId="{3C174542-5FB2-4458-B8C4-9CC141B714AF}" srcOrd="0" destOrd="0" presId="urn:microsoft.com/office/officeart/2005/8/layout/pyramid3"/>
    <dgm:cxn modelId="{8F846DA6-36F1-44AB-A686-C39012D7B175}" type="presOf" srcId="{A2330502-85D6-4A9D-8141-97072D22D177}" destId="{5169E110-F8C3-4B07-A5D6-AFC86F0B8DD4}" srcOrd="1" destOrd="0" presId="urn:microsoft.com/office/officeart/2005/8/layout/pyramid3"/>
    <dgm:cxn modelId="{81DD4158-0B12-46E4-98A8-60DE46B13257}" type="presOf" srcId="{7818649A-B453-47A6-8770-92BBC654F451}" destId="{2AA5C509-DD04-4018-9955-C9C08CD5A13C}" srcOrd="1" destOrd="0" presId="urn:microsoft.com/office/officeart/2005/8/layout/pyramid3"/>
    <dgm:cxn modelId="{92D0FEE0-5858-48AB-9EB8-0B321D25F510}" type="presOf" srcId="{7818649A-B453-47A6-8770-92BBC654F451}" destId="{C4BFC063-87DC-4D7C-B509-2A69033465CC}" srcOrd="0" destOrd="0" presId="urn:microsoft.com/office/officeart/2005/8/layout/pyramid3"/>
    <dgm:cxn modelId="{023D7678-D465-4283-A6FE-423410D81FEF}" type="presOf" srcId="{0469A4A2-6DE8-4175-87F4-807298EC2A43}" destId="{DA634084-F840-47B9-B8AE-9ABBFA54D990}" srcOrd="0" destOrd="0" presId="urn:microsoft.com/office/officeart/2005/8/layout/pyramid3"/>
    <dgm:cxn modelId="{AE92B1CB-3EC3-4A02-BD3A-31E185F7E51B}" type="presOf" srcId="{1FE03C89-1919-480D-9CEE-184941AC9934}" destId="{1900B937-19E5-481F-8D90-FAAFC89B349C}" srcOrd="1" destOrd="0" presId="urn:microsoft.com/office/officeart/2005/8/layout/pyramid3"/>
    <dgm:cxn modelId="{BCF037FE-3125-43A5-B3DB-F25B09B52072}" srcId="{D0CE1591-A7F0-4451-949A-E52742D323CA}" destId="{0710AD75-D18B-4510-9540-E639B6020EC6}" srcOrd="1" destOrd="0" parTransId="{EC0D8E97-2400-42A5-A317-0E3B6B71DA4A}" sibTransId="{174A554E-FC18-4049-8FF4-659A1C99CC43}"/>
    <dgm:cxn modelId="{1D22E7CD-9E79-4BF3-9AE0-5F751F9D4304}" type="presOf" srcId="{0710AD75-D18B-4510-9540-E639B6020EC6}" destId="{B83C80E2-ACB0-46AB-8FF2-EC74470247C7}" srcOrd="0" destOrd="0" presId="urn:microsoft.com/office/officeart/2005/8/layout/pyramid3"/>
    <dgm:cxn modelId="{8DBF0190-34D5-456F-BA33-D47747ED42E4}" srcId="{D0CE1591-A7F0-4451-949A-E52742D323CA}" destId="{7818649A-B453-47A6-8770-92BBC654F451}" srcOrd="3" destOrd="0" parTransId="{A2318324-E802-442C-B016-A7B6DEF16506}" sibTransId="{92FFECD0-7BF4-4726-A00B-E68E93590DE0}"/>
    <dgm:cxn modelId="{3D842095-8BBA-4610-9D1E-CE2B6A9E9F0A}" srcId="{D0CE1591-A7F0-4451-949A-E52742D323CA}" destId="{1FE03C89-1919-480D-9CEE-184941AC9934}" srcOrd="0" destOrd="0" parTransId="{B657379A-FA03-4820-8138-411D1265AE92}" sibTransId="{78F6FFD6-10F8-459C-B8A7-4E588E614636}"/>
    <dgm:cxn modelId="{710FDAF8-E01E-46A4-8490-9B4B378385E4}" type="presParOf" srcId="{1F451EDF-0204-476A-AEC2-A78BA59EDF8E}" destId="{BF319A36-5970-45AF-AD74-D2397EF501CB}" srcOrd="0" destOrd="0" presId="urn:microsoft.com/office/officeart/2005/8/layout/pyramid3"/>
    <dgm:cxn modelId="{265C0FE2-FDFA-4FDB-9BBB-0181C2C14F19}" type="presParOf" srcId="{BF319A36-5970-45AF-AD74-D2397EF501CB}" destId="{D9B85DD3-EA79-47C3-AEF8-70F7607D786D}" srcOrd="0" destOrd="0" presId="urn:microsoft.com/office/officeart/2005/8/layout/pyramid3"/>
    <dgm:cxn modelId="{2849FA2C-591A-4DA4-A6D0-FA4C7122203A}" type="presParOf" srcId="{BF319A36-5970-45AF-AD74-D2397EF501CB}" destId="{1900B937-19E5-481F-8D90-FAAFC89B349C}" srcOrd="1" destOrd="0" presId="urn:microsoft.com/office/officeart/2005/8/layout/pyramid3"/>
    <dgm:cxn modelId="{49911C30-C001-49FF-A0FF-E40E2FC1C4A6}" type="presParOf" srcId="{1F451EDF-0204-476A-AEC2-A78BA59EDF8E}" destId="{06FAC81E-E4D1-4BD0-ABF7-06A7B172D45A}" srcOrd="1" destOrd="0" presId="urn:microsoft.com/office/officeart/2005/8/layout/pyramid3"/>
    <dgm:cxn modelId="{28FD7459-F655-4246-B464-CECA37169081}" type="presParOf" srcId="{06FAC81E-E4D1-4BD0-ABF7-06A7B172D45A}" destId="{B83C80E2-ACB0-46AB-8FF2-EC74470247C7}" srcOrd="0" destOrd="0" presId="urn:microsoft.com/office/officeart/2005/8/layout/pyramid3"/>
    <dgm:cxn modelId="{47E23689-1949-45DE-A2AF-13D5ED337104}" type="presParOf" srcId="{06FAC81E-E4D1-4BD0-ABF7-06A7B172D45A}" destId="{79F23F67-3ADA-4D6F-8259-2D37937CD445}" srcOrd="1" destOrd="0" presId="urn:microsoft.com/office/officeart/2005/8/layout/pyramid3"/>
    <dgm:cxn modelId="{1BEDA6BF-871D-484C-90C3-DE6A568303DF}" type="presParOf" srcId="{1F451EDF-0204-476A-AEC2-A78BA59EDF8E}" destId="{E0E606FD-0EA2-49C0-852A-9B1EEFE3BFAE}" srcOrd="2" destOrd="0" presId="urn:microsoft.com/office/officeart/2005/8/layout/pyramid3"/>
    <dgm:cxn modelId="{C514A308-8C3D-4072-A955-3E2642A1B9F9}" type="presParOf" srcId="{E0E606FD-0EA2-49C0-852A-9B1EEFE3BFAE}" destId="{3C174542-5FB2-4458-B8C4-9CC141B714AF}" srcOrd="0" destOrd="0" presId="urn:microsoft.com/office/officeart/2005/8/layout/pyramid3"/>
    <dgm:cxn modelId="{E1C0F3BE-E39E-45A9-BB29-7FEF1CEE4608}" type="presParOf" srcId="{E0E606FD-0EA2-49C0-852A-9B1EEFE3BFAE}" destId="{5169E110-F8C3-4B07-A5D6-AFC86F0B8DD4}" srcOrd="1" destOrd="0" presId="urn:microsoft.com/office/officeart/2005/8/layout/pyramid3"/>
    <dgm:cxn modelId="{0F8589EB-EE62-4756-BC81-EB170B08E2B1}" type="presParOf" srcId="{1F451EDF-0204-476A-AEC2-A78BA59EDF8E}" destId="{509D9793-1244-4809-8EDD-A52500FAF5DE}" srcOrd="3" destOrd="0" presId="urn:microsoft.com/office/officeart/2005/8/layout/pyramid3"/>
    <dgm:cxn modelId="{D1D8CBA3-82F6-4B34-8D36-962FF327274D}" type="presParOf" srcId="{509D9793-1244-4809-8EDD-A52500FAF5DE}" destId="{C4BFC063-87DC-4D7C-B509-2A69033465CC}" srcOrd="0" destOrd="0" presId="urn:microsoft.com/office/officeart/2005/8/layout/pyramid3"/>
    <dgm:cxn modelId="{C65CC2F5-DB95-4155-AE2A-58DA1D0802E4}" type="presParOf" srcId="{509D9793-1244-4809-8EDD-A52500FAF5DE}" destId="{2AA5C509-DD04-4018-9955-C9C08CD5A13C}" srcOrd="1" destOrd="0" presId="urn:microsoft.com/office/officeart/2005/8/layout/pyramid3"/>
    <dgm:cxn modelId="{46B1509A-6B79-40C2-9C86-6E35DF1A55C4}" type="presParOf" srcId="{1F451EDF-0204-476A-AEC2-A78BA59EDF8E}" destId="{41134C45-8C29-486C-A72C-B9EF5667FEB3}" srcOrd="4" destOrd="0" presId="urn:microsoft.com/office/officeart/2005/8/layout/pyramid3"/>
    <dgm:cxn modelId="{E3103B04-96E1-40C5-A2FF-BDF2FD37297A}" type="presParOf" srcId="{41134C45-8C29-486C-A72C-B9EF5667FEB3}" destId="{DA634084-F840-47B9-B8AE-9ABBFA54D990}" srcOrd="0" destOrd="0" presId="urn:microsoft.com/office/officeart/2005/8/layout/pyramid3"/>
    <dgm:cxn modelId="{4308AC5D-8EC8-4455-B2A4-1FA3F3998F22}" type="presParOf" srcId="{41134C45-8C29-486C-A72C-B9EF5667FEB3}" destId="{B8680A45-503F-4729-AD6D-790207397797}" srcOrd="1" destOrd="0" presId="urn:microsoft.com/office/officeart/2005/8/layout/pyramid3"/>
    <dgm:cxn modelId="{4F732F1C-0F33-44AE-9788-FE5B7D68AEC9}" type="presParOf" srcId="{1F451EDF-0204-476A-AEC2-A78BA59EDF8E}" destId="{D8855384-EAE4-49B7-8DCB-1E8E5F1CD91D}" srcOrd="5" destOrd="0" presId="urn:microsoft.com/office/officeart/2005/8/layout/pyramid3"/>
    <dgm:cxn modelId="{5CD503A4-1C6F-45DE-B52E-4B72D8DD573C}" type="presParOf" srcId="{D8855384-EAE4-49B7-8DCB-1E8E5F1CD91D}" destId="{EBF27975-A852-49E2-8023-2B6CB4839B25}" srcOrd="0" destOrd="0" presId="urn:microsoft.com/office/officeart/2005/8/layout/pyramid3"/>
    <dgm:cxn modelId="{3861A36B-600D-48CC-894D-7E24A003DC50}" type="presParOf" srcId="{D8855384-EAE4-49B7-8DCB-1E8E5F1CD91D}" destId="{D382263F-A364-4045-9CBD-F2162B0D4E22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4A2F-6550-4528-BBBE-2416CFE89364}">
      <dsp:nvSpPr>
        <dsp:cNvPr id="0" name=""/>
        <dsp:cNvSpPr/>
      </dsp:nvSpPr>
      <dsp:spPr>
        <a:xfrm>
          <a:off x="5975332" y="2587788"/>
          <a:ext cx="3978835" cy="1381797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FD6D9-2761-449C-A189-BFFD66CE1564}">
      <dsp:nvSpPr>
        <dsp:cNvPr id="0" name=""/>
        <dsp:cNvSpPr/>
      </dsp:nvSpPr>
      <dsp:spPr>
        <a:xfrm>
          <a:off x="5567140" y="3765664"/>
          <a:ext cx="921902" cy="489378"/>
        </a:xfrm>
        <a:prstGeom prst="down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53A201-F0F7-4983-998F-4C0E683C6CB0}">
      <dsp:nvSpPr>
        <dsp:cNvPr id="0" name=""/>
        <dsp:cNvSpPr/>
      </dsp:nvSpPr>
      <dsp:spPr>
        <a:xfrm>
          <a:off x="2970797" y="4096346"/>
          <a:ext cx="6653279" cy="924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Century" panose="02040604050505020304" pitchFamily="18" charset="0"/>
            </a:rPr>
            <a:t>БЕЗВОЗМЕЗДНЫЕ ПОСТУПЛЕНИЯ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Century" panose="02040604050505020304" pitchFamily="18" charset="0"/>
            </a:rPr>
            <a:t>28 827 тыс. рублей</a:t>
          </a:r>
          <a:r>
            <a:rPr lang="en-US" sz="2200" kern="1200" dirty="0" smtClean="0">
              <a:latin typeface="Century" panose="02040604050505020304" pitchFamily="18" charset="0"/>
            </a:rPr>
            <a:t> (23,4% </a:t>
          </a:r>
          <a:r>
            <a:rPr lang="ru-RU" sz="2200" kern="1200" dirty="0" smtClean="0">
              <a:latin typeface="Century" panose="02040604050505020304" pitchFamily="18" charset="0"/>
            </a:rPr>
            <a:t>в доходах бюджета)</a:t>
          </a:r>
          <a:endParaRPr lang="ru-RU" sz="2200" kern="1200" dirty="0">
            <a:latin typeface="Century" panose="02040604050505020304" pitchFamily="18" charset="0"/>
          </a:endParaRPr>
        </a:p>
      </dsp:txBody>
      <dsp:txXfrm>
        <a:off x="2970797" y="4096346"/>
        <a:ext cx="6653279" cy="924311"/>
      </dsp:txXfrm>
    </dsp:sp>
    <dsp:sp modelId="{3078633E-18CD-44FC-9F68-523215892669}">
      <dsp:nvSpPr>
        <dsp:cNvPr id="0" name=""/>
        <dsp:cNvSpPr/>
      </dsp:nvSpPr>
      <dsp:spPr>
        <a:xfrm>
          <a:off x="5000268" y="1750173"/>
          <a:ext cx="2177579" cy="1944234"/>
        </a:xfrm>
        <a:prstGeom prst="ellipse">
          <a:avLst/>
        </a:prstGeom>
        <a:gradFill rotWithShape="0">
          <a:gsLst>
            <a:gs pos="0">
              <a:srgbClr val="960000"/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>
            <a:rot lat="0" lon="0" rev="2400000"/>
          </a:lightRig>
        </a:scene3d>
        <a:sp3d prstMaterial="metal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>
              <a:latin typeface="Century" panose="02040604050505020304" pitchFamily="18" charset="0"/>
            </a:rPr>
            <a:t>Субвенции </a:t>
          </a:r>
          <a:r>
            <a:rPr lang="ru-RU" sz="1800" b="0" i="0" u="none" kern="1200" dirty="0" smtClean="0">
              <a:latin typeface="Century" panose="02040604050505020304" pitchFamily="18" charset="0"/>
            </a:rPr>
            <a:t> 110 </a:t>
          </a:r>
          <a:r>
            <a:rPr lang="ru-RU" sz="1800" b="0" i="0" u="none" kern="1200" dirty="0" err="1">
              <a:latin typeface="Century" panose="02040604050505020304" pitchFamily="18" charset="0"/>
            </a:rPr>
            <a:t>тыс.руб</a:t>
          </a:r>
          <a:r>
            <a:rPr lang="ru-RU" sz="1600" b="0" i="0" u="none" kern="1200" dirty="0">
              <a:latin typeface="Century" panose="02040604050505020304" pitchFamily="18" charset="0"/>
            </a:rPr>
            <a:t>.</a:t>
          </a:r>
          <a:endParaRPr lang="ru-RU" sz="1600" kern="1200" dirty="0">
            <a:latin typeface="Century" panose="02040604050505020304" pitchFamily="18" charset="0"/>
          </a:endParaRPr>
        </a:p>
      </dsp:txBody>
      <dsp:txXfrm>
        <a:off x="5319167" y="2034899"/>
        <a:ext cx="1539781" cy="1374782"/>
      </dsp:txXfrm>
    </dsp:sp>
    <dsp:sp modelId="{4452D8F6-C12D-4F3E-86B0-1634C6AEAE30}">
      <dsp:nvSpPr>
        <dsp:cNvPr id="0" name=""/>
        <dsp:cNvSpPr/>
      </dsp:nvSpPr>
      <dsp:spPr>
        <a:xfrm>
          <a:off x="3598429" y="181672"/>
          <a:ext cx="2609681" cy="2450981"/>
        </a:xfrm>
        <a:prstGeom prst="ellipse">
          <a:avLst/>
        </a:prstGeom>
        <a:gradFill rotWithShape="0">
          <a:gsLst>
            <a:gs pos="0">
              <a:srgbClr val="FBFB1D"/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>
            <a:rot lat="0" lon="0" rev="2400000"/>
          </a:lightRig>
        </a:scene3d>
        <a:sp3d prstMaterial="metal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>
              <a:latin typeface="Century" panose="02040604050505020304" pitchFamily="18" charset="0"/>
            </a:rPr>
            <a:t>Иные межбюджетные трансферты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>
              <a:latin typeface="Century" panose="02040604050505020304" pitchFamily="18" charset="0"/>
            </a:rPr>
            <a:t>6 901 </a:t>
          </a:r>
          <a:r>
            <a:rPr lang="ru-RU" sz="1800" b="0" i="0" u="none" kern="1200" dirty="0" err="1">
              <a:latin typeface="Century" panose="02040604050505020304" pitchFamily="18" charset="0"/>
            </a:rPr>
            <a:t>тыс.руб</a:t>
          </a:r>
          <a:r>
            <a:rPr lang="ru-RU" sz="1800" b="0" i="0" u="none" kern="1200" dirty="0">
              <a:latin typeface="Century" panose="02040604050505020304" pitchFamily="18" charset="0"/>
            </a:rPr>
            <a:t>.</a:t>
          </a:r>
          <a:endParaRPr lang="ru-RU" sz="1800" kern="1200" dirty="0">
            <a:latin typeface="Century" panose="02040604050505020304" pitchFamily="18" charset="0"/>
          </a:endParaRPr>
        </a:p>
      </dsp:txBody>
      <dsp:txXfrm>
        <a:off x="3980608" y="540610"/>
        <a:ext cx="1845323" cy="1733105"/>
      </dsp:txXfrm>
    </dsp:sp>
    <dsp:sp modelId="{3391AADA-848A-4B4E-A77C-EA0D248C1288}">
      <dsp:nvSpPr>
        <dsp:cNvPr id="0" name=""/>
        <dsp:cNvSpPr/>
      </dsp:nvSpPr>
      <dsp:spPr>
        <a:xfrm>
          <a:off x="6121830" y="174062"/>
          <a:ext cx="2574107" cy="2417600"/>
        </a:xfrm>
        <a:prstGeom prst="ellipse">
          <a:avLst/>
        </a:prstGeom>
        <a:gradFill rotWithShape="0">
          <a:gsLst>
            <a:gs pos="0">
              <a:srgbClr val="11C3ED"/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2400000"/>
          </a:lightRig>
        </a:scene3d>
        <a:sp3d prstMaterial="metal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Century" panose="02040604050505020304" pitchFamily="18" charset="0"/>
            </a:rPr>
            <a:t>Дотация              21 </a:t>
          </a:r>
          <a:r>
            <a:rPr lang="ru-RU" sz="1800" kern="1200" dirty="0">
              <a:latin typeface="Century" panose="02040604050505020304" pitchFamily="18" charset="0"/>
            </a:rPr>
            <a:t>816 </a:t>
          </a:r>
          <a:r>
            <a:rPr lang="ru-RU" sz="1800" kern="1200" dirty="0" err="1">
              <a:latin typeface="Century" panose="02040604050505020304" pitchFamily="18" charset="0"/>
            </a:rPr>
            <a:t>тыс.руб</a:t>
          </a:r>
          <a:r>
            <a:rPr lang="ru-RU" sz="1800" kern="1200" dirty="0">
              <a:latin typeface="Century" panose="02040604050505020304" pitchFamily="18" charset="0"/>
            </a:rPr>
            <a:t>.</a:t>
          </a:r>
        </a:p>
      </dsp:txBody>
      <dsp:txXfrm>
        <a:off x="6498799" y="528111"/>
        <a:ext cx="1820169" cy="1709502"/>
      </dsp:txXfrm>
    </dsp:sp>
    <dsp:sp modelId="{466BE9EB-0325-496E-9652-7B1BE26E1D30}">
      <dsp:nvSpPr>
        <dsp:cNvPr id="0" name=""/>
        <dsp:cNvSpPr/>
      </dsp:nvSpPr>
      <dsp:spPr>
        <a:xfrm>
          <a:off x="2642981" y="-16250"/>
          <a:ext cx="6929669" cy="3782704"/>
        </a:xfrm>
        <a:prstGeom prst="funnel">
          <a:avLst/>
        </a:prstGeom>
        <a:solidFill>
          <a:schemeClr val="lt2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85DD3-EA79-47C3-AEF8-70F7607D786D}">
      <dsp:nvSpPr>
        <dsp:cNvPr id="0" name=""/>
        <dsp:cNvSpPr/>
      </dsp:nvSpPr>
      <dsp:spPr>
        <a:xfrm rot="10800000">
          <a:off x="48600" y="36757"/>
          <a:ext cx="7216097" cy="859784"/>
        </a:xfrm>
        <a:prstGeom prst="trapezoid">
          <a:avLst>
            <a:gd name="adj" fmla="val 68819"/>
          </a:avLst>
        </a:prstGeom>
        <a:solidFill>
          <a:srgbClr val="FCEF46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Заработная плата с начислениями</a:t>
          </a:r>
        </a:p>
      </dsp:txBody>
      <dsp:txXfrm rot="-10800000">
        <a:off x="1311417" y="36757"/>
        <a:ext cx="4690463" cy="859784"/>
      </dsp:txXfrm>
    </dsp:sp>
    <dsp:sp modelId="{B83C80E2-ACB0-46AB-8FF2-EC74470247C7}">
      <dsp:nvSpPr>
        <dsp:cNvPr id="0" name=""/>
        <dsp:cNvSpPr/>
      </dsp:nvSpPr>
      <dsp:spPr>
        <a:xfrm rot="10800000">
          <a:off x="595096" y="831978"/>
          <a:ext cx="6074505" cy="889787"/>
        </a:xfrm>
        <a:prstGeom prst="trapezoid">
          <a:avLst>
            <a:gd name="adj" fmla="val 68819"/>
          </a:avLst>
        </a:prstGeom>
        <a:solidFill>
          <a:srgbClr val="9BD812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Коммунальные услуги</a:t>
          </a:r>
          <a:endParaRPr lang="ru-RU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sp:txBody>
      <dsp:txXfrm rot="-10800000">
        <a:off x="1658134" y="831978"/>
        <a:ext cx="3948428" cy="889787"/>
      </dsp:txXfrm>
    </dsp:sp>
    <dsp:sp modelId="{3C174542-5FB2-4458-B8C4-9CC141B714AF}">
      <dsp:nvSpPr>
        <dsp:cNvPr id="0" name=""/>
        <dsp:cNvSpPr/>
      </dsp:nvSpPr>
      <dsp:spPr>
        <a:xfrm rot="10800000">
          <a:off x="1160577" y="1699325"/>
          <a:ext cx="4955534" cy="810205"/>
        </a:xfrm>
        <a:prstGeom prst="trapezoid">
          <a:avLst>
            <a:gd name="adj" fmla="val 68819"/>
          </a:avLst>
        </a:prstGeom>
        <a:solidFill>
          <a:srgbClr val="1DD70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Субсидии</a:t>
          </a:r>
          <a:endParaRPr lang="ru-RU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sp:txBody>
      <dsp:txXfrm rot="-10800000">
        <a:off x="2027795" y="1699325"/>
        <a:ext cx="3221097" cy="810205"/>
      </dsp:txXfrm>
    </dsp:sp>
    <dsp:sp modelId="{C4BFC063-87DC-4D7C-B509-2A69033465CC}">
      <dsp:nvSpPr>
        <dsp:cNvPr id="0" name=""/>
        <dsp:cNvSpPr/>
      </dsp:nvSpPr>
      <dsp:spPr>
        <a:xfrm rot="10800000">
          <a:off x="1673258" y="2501024"/>
          <a:ext cx="3955247" cy="889787"/>
        </a:xfrm>
        <a:prstGeom prst="trapezoid">
          <a:avLst>
            <a:gd name="adj" fmla="val 68819"/>
          </a:avLst>
        </a:prstGeom>
        <a:solidFill>
          <a:srgbClr val="63A98D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Трансферты населению</a:t>
          </a:r>
          <a:endParaRPr lang="ru-RU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sp:txBody>
      <dsp:txXfrm rot="-10800000">
        <a:off x="2365427" y="2501024"/>
        <a:ext cx="2570911" cy="889787"/>
      </dsp:txXfrm>
    </dsp:sp>
    <dsp:sp modelId="{DA634084-F840-47B9-B8AE-9ABBFA54D990}">
      <dsp:nvSpPr>
        <dsp:cNvPr id="0" name=""/>
        <dsp:cNvSpPr/>
      </dsp:nvSpPr>
      <dsp:spPr>
        <a:xfrm rot="10800000">
          <a:off x="2227704" y="3374012"/>
          <a:ext cx="2906173" cy="889787"/>
        </a:xfrm>
        <a:prstGeom prst="trapezoid">
          <a:avLst>
            <a:gd name="adj" fmla="val 68819"/>
          </a:avLst>
        </a:prstGeom>
        <a:solidFill>
          <a:srgbClr val="008FFA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  <a:bevelB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Медикаменты</a:t>
          </a:r>
          <a:endParaRPr lang="ru-RU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sp:txBody>
      <dsp:txXfrm rot="-10800000">
        <a:off x="2736285" y="3374012"/>
        <a:ext cx="1889012" cy="889787"/>
      </dsp:txXfrm>
    </dsp:sp>
    <dsp:sp modelId="{EBF27975-A852-49E2-8023-2B6CB4839B25}">
      <dsp:nvSpPr>
        <dsp:cNvPr id="0" name=""/>
        <dsp:cNvSpPr/>
      </dsp:nvSpPr>
      <dsp:spPr>
        <a:xfrm rot="10800000">
          <a:off x="2803470" y="4229543"/>
          <a:ext cx="1825171" cy="1163673"/>
        </a:xfrm>
        <a:prstGeom prst="trapezoid">
          <a:avLst>
            <a:gd name="adj" fmla="val 68819"/>
          </a:avLst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" panose="02040604050505020304" pitchFamily="18" charset="0"/>
              <a:ea typeface="+mn-ea"/>
              <a:cs typeface="+mn-cs"/>
            </a:rPr>
            <a:t>Продукты питания</a:t>
          </a:r>
          <a:endParaRPr lang="ru-RU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" panose="02040604050505020304" pitchFamily="18" charset="0"/>
            <a:ea typeface="+mn-ea"/>
            <a:cs typeface="+mn-cs"/>
          </a:endParaRPr>
        </a:p>
      </dsp:txBody>
      <dsp:txXfrm rot="-10800000">
        <a:off x="2803470" y="4229543"/>
        <a:ext cx="1825171" cy="1163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40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2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9064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900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238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570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543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23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5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19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00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46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03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5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82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6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70C76-8E8B-4DCE-934A-599D39777FFB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74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726394" y="2146814"/>
            <a:ext cx="11229172" cy="3143250"/>
          </a:xfrm>
          <a:prstGeom prst="rect">
            <a:avLst/>
          </a:prstGeom>
          <a:effectLst/>
          <a:scene3d>
            <a:camera prst="orthographicFront">
              <a:rot lat="0" lon="0" rev="0"/>
            </a:camera>
            <a:lightRig rig="threePt" dir="t"/>
          </a:scene3d>
          <a:sp3d extrusionH="76200" prstMaterial="metal">
            <a:extrusionClr>
              <a:srgbClr val="CDD5E2"/>
            </a:extrusionClr>
            <a:contourClr>
              <a:schemeClr val="bg1"/>
            </a:contourClr>
          </a:sp3d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Бюллетень </a:t>
            </a:r>
            <a:br>
              <a:rPr lang="ru-RU" sz="72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2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об исполнении бюджета 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/>
            </a:r>
            <a:b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500" dirty="0" err="1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Несвижского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 района</a:t>
            </a:r>
            <a:b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 за 2024 год</a:t>
            </a:r>
            <a:endParaRPr lang="ru-RU" sz="7500" dirty="0">
              <a:ln>
                <a:solidFill>
                  <a:schemeClr val="tx1"/>
                </a:solidFill>
              </a:ln>
              <a:solidFill>
                <a:srgbClr val="632B8D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entury" panose="02040604050505020304" pitchFamily="18" charset="0"/>
            </a:endParaRPr>
          </a:p>
        </p:txBody>
      </p:sp>
      <p:pic>
        <p:nvPicPr>
          <p:cNvPr id="4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246" y="138626"/>
            <a:ext cx="2078038" cy="2329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01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5210" y="89806"/>
            <a:ext cx="10102519" cy="94928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доходов  за 2024 год</a:t>
            </a:r>
            <a:endParaRPr lang="ru-RU" sz="48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210859"/>
              </p:ext>
            </p:extLst>
          </p:nvPr>
        </p:nvGraphicFramePr>
        <p:xfrm>
          <a:off x="706863" y="1120017"/>
          <a:ext cx="11296997" cy="5679722"/>
        </p:xfrm>
        <a:graphic>
          <a:graphicData uri="http://schemas.openxmlformats.org/drawingml/2006/table">
            <a:tbl>
              <a:tblPr/>
              <a:tblGrid>
                <a:gridCol w="4132973">
                  <a:extLst>
                    <a:ext uri="{9D8B030D-6E8A-4147-A177-3AD203B41FA5}">
                      <a16:colId xmlns:a16="http://schemas.microsoft.com/office/drawing/2014/main" val="3550349223"/>
                    </a:ext>
                  </a:extLst>
                </a:gridCol>
                <a:gridCol w="1549682">
                  <a:extLst>
                    <a:ext uri="{9D8B030D-6E8A-4147-A177-3AD203B41FA5}">
                      <a16:colId xmlns:a16="http://schemas.microsoft.com/office/drawing/2014/main" val="1965786309"/>
                    </a:ext>
                  </a:extLst>
                </a:gridCol>
                <a:gridCol w="1569746">
                  <a:extLst>
                    <a:ext uri="{9D8B030D-6E8A-4147-A177-3AD203B41FA5}">
                      <a16:colId xmlns:a16="http://schemas.microsoft.com/office/drawing/2014/main" val="2194239870"/>
                    </a:ext>
                  </a:extLst>
                </a:gridCol>
                <a:gridCol w="1210353">
                  <a:extLst>
                    <a:ext uri="{9D8B030D-6E8A-4147-A177-3AD203B41FA5}">
                      <a16:colId xmlns:a16="http://schemas.microsoft.com/office/drawing/2014/main" val="769622141"/>
                    </a:ext>
                  </a:extLst>
                </a:gridCol>
                <a:gridCol w="1587127">
                  <a:extLst>
                    <a:ext uri="{9D8B030D-6E8A-4147-A177-3AD203B41FA5}">
                      <a16:colId xmlns:a16="http://schemas.microsoft.com/office/drawing/2014/main" val="1196223461"/>
                    </a:ext>
                  </a:extLst>
                </a:gridCol>
                <a:gridCol w="1247116">
                  <a:extLst>
                    <a:ext uri="{9D8B030D-6E8A-4147-A177-3AD203B41FA5}">
                      <a16:colId xmlns:a16="http://schemas.microsoft.com/office/drawing/2014/main" val="4017107898"/>
                    </a:ext>
                  </a:extLst>
                </a:gridCol>
              </a:tblGrid>
              <a:tr h="327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Наименование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</a:t>
                      </a: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за 2024 год,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 рублей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Темп роста к 2023 году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Удельный вес в собственных доходах, %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Удельный вес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,</a:t>
                      </a: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%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432939"/>
                  </a:ext>
                </a:extLst>
              </a:tr>
              <a:tr h="556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тыс. рублей 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%</a:t>
                      </a:r>
                    </a:p>
                  </a:txBody>
                  <a:tcPr marL="6643" marR="6643" marT="6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417300"/>
                  </a:ext>
                </a:extLst>
              </a:tr>
              <a:tr h="2999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ДОХОДЫ, всего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sng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123 336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sng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10 297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109,1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sng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100,0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236283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СОБСТВЕННЫЕ ДОХОДЫ, в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т.ч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.: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94 509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15 101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119,0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100,0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76,6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57298"/>
                  </a:ext>
                </a:extLst>
              </a:tr>
              <a:tr h="3085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Налоговые доходы, из них: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89 425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13 930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118,5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94,6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72,5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28818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подоходный налог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53 884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9 619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121,7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57,0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6504859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НДС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17 005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3 043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121,8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18,0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837765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налоги на собственность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10 427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869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109,1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374458"/>
                  </a:ext>
                </a:extLst>
              </a:tr>
              <a:tr h="546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другие налоги и сборы от выручки от реализации товаров (работ, услуг)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7 475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243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103,4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7,9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982673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Неналоговые доходы, из них: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5 084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1 171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129,9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5,4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4,1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49453"/>
                  </a:ext>
                </a:extLst>
              </a:tr>
              <a:tr h="546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дивиденды по акциям и доходы от других форм участия в капитале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444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-55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89,0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573092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компенсация расходов государства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2 680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654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132,3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2,8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474107"/>
                  </a:ext>
                </a:extLst>
              </a:tr>
              <a:tr h="546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доходы от реализации имущества и продажи земельных участков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567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120,1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0,6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5843829"/>
                  </a:ext>
                </a:extLst>
              </a:tr>
              <a:tr h="276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прочие неналоговые доходы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1 011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469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186,5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1,1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035192"/>
                  </a:ext>
                </a:extLst>
              </a:tr>
              <a:tr h="546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БЕЗВОЗМЕЗДНЫЕ ПОСТУПЛЕНИЯ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28 827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-4 804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85,7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23,4</a:t>
                      </a:r>
                    </a:p>
                  </a:txBody>
                  <a:tcPr marL="6643" marR="6643" marT="66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660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01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Заголовок 1"/>
          <p:cNvSpPr txBox="1">
            <a:spLocks/>
          </p:cNvSpPr>
          <p:nvPr/>
        </p:nvSpPr>
        <p:spPr>
          <a:xfrm>
            <a:off x="1655572" y="73895"/>
            <a:ext cx="10353369" cy="15969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собственных доходов</a:t>
            </a:r>
            <a:br>
              <a:rPr lang="ru-RU" sz="4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</a:br>
            <a:r>
              <a:rPr lang="ru-RU" sz="4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в разрезе налогоплательщиков</a:t>
            </a:r>
            <a:endParaRPr lang="ru-RU" sz="48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2880116"/>
              </p:ext>
            </p:extLst>
          </p:nvPr>
        </p:nvGraphicFramePr>
        <p:xfrm>
          <a:off x="6008925" y="1576552"/>
          <a:ext cx="6183075" cy="528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367065"/>
              </p:ext>
            </p:extLst>
          </p:nvPr>
        </p:nvGraphicFramePr>
        <p:xfrm>
          <a:off x="415637" y="1796484"/>
          <a:ext cx="6051665" cy="4542720"/>
        </p:xfrm>
        <a:graphic>
          <a:graphicData uri="http://schemas.openxmlformats.org/drawingml/2006/table">
            <a:tbl>
              <a:tblPr/>
              <a:tblGrid>
                <a:gridCol w="2834639">
                  <a:extLst>
                    <a:ext uri="{9D8B030D-6E8A-4147-A177-3AD203B41FA5}">
                      <a16:colId xmlns:a16="http://schemas.microsoft.com/office/drawing/2014/main" val="971365113"/>
                    </a:ext>
                  </a:extLst>
                </a:gridCol>
                <a:gridCol w="1596044">
                  <a:extLst>
                    <a:ext uri="{9D8B030D-6E8A-4147-A177-3AD203B41FA5}">
                      <a16:colId xmlns:a16="http://schemas.microsoft.com/office/drawing/2014/main" val="2055422199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val="4090142430"/>
                    </a:ext>
                  </a:extLst>
                </a:gridCol>
              </a:tblGrid>
              <a:tr h="10478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Наименование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</a:t>
                      </a: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за 2024 год,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 рублей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Удельный вес в собственных доходах, %</a:t>
                      </a:r>
                    </a:p>
                  </a:txBody>
                  <a:tcPr marL="8832" marR="8832" marT="88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829021"/>
                  </a:ext>
                </a:extLst>
              </a:tr>
              <a:tr h="46112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СПК "Агрокомбинат Снов"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7 861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8,3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632701"/>
                  </a:ext>
                </a:extLst>
              </a:tr>
              <a:tr h="575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ОАО "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Городейский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сахарный комбинат"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5 897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6,2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14230"/>
                  </a:ext>
                </a:extLst>
              </a:tr>
              <a:tr h="33900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СП ООО "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Фармлэнд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"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3 215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3,4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991488"/>
                  </a:ext>
                </a:extLst>
              </a:tr>
              <a:tr h="575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ООО "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Несвижский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завод детского питания"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3 059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3,2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547241"/>
                  </a:ext>
                </a:extLst>
              </a:tr>
              <a:tr h="575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ОАО "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Газпромтрансгаз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Беларусь"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2 382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2,5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874845"/>
                  </a:ext>
                </a:extLst>
              </a:tr>
              <a:tr h="575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ОАО "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Несвижский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завод медицинских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препартов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"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1 765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1,9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462535"/>
                  </a:ext>
                </a:extLst>
              </a:tr>
              <a:tr h="29470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ИТОГО 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24 179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25,6</a:t>
                      </a:r>
                    </a:p>
                  </a:txBody>
                  <a:tcPr marL="8832" marR="8832" marT="88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8703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37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818" y="62523"/>
            <a:ext cx="10274459" cy="158212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безвозмездных доходов  за 2024 год</a:t>
            </a:r>
            <a:endParaRPr lang="ru-RU" sz="48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63767850"/>
              </p:ext>
            </p:extLst>
          </p:nvPr>
        </p:nvGraphicFramePr>
        <p:xfrm>
          <a:off x="211014" y="1770611"/>
          <a:ext cx="11980986" cy="4934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432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818" y="105252"/>
            <a:ext cx="10274459" cy="143299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Исполнение бюджета </a:t>
            </a:r>
            <a:r>
              <a:rPr lang="ru-RU" sz="4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Несвижского</a:t>
            </a:r>
            <a:r>
              <a:rPr lang="ru-RU" sz="4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района  за 2024 год</a:t>
            </a:r>
            <a:endParaRPr lang="ru-RU" sz="44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832743"/>
              </p:ext>
            </p:extLst>
          </p:nvPr>
        </p:nvGraphicFramePr>
        <p:xfrm>
          <a:off x="410199" y="1700608"/>
          <a:ext cx="11588097" cy="5069431"/>
        </p:xfrm>
        <a:graphic>
          <a:graphicData uri="http://schemas.openxmlformats.org/drawingml/2006/table">
            <a:tbl>
              <a:tblPr/>
              <a:tblGrid>
                <a:gridCol w="2350093">
                  <a:extLst>
                    <a:ext uri="{9D8B030D-6E8A-4147-A177-3AD203B41FA5}">
                      <a16:colId xmlns:a16="http://schemas.microsoft.com/office/drawing/2014/main" val="684160633"/>
                    </a:ext>
                  </a:extLst>
                </a:gridCol>
                <a:gridCol w="1146190">
                  <a:extLst>
                    <a:ext uri="{9D8B030D-6E8A-4147-A177-3AD203B41FA5}">
                      <a16:colId xmlns:a16="http://schemas.microsoft.com/office/drawing/2014/main" val="4261754516"/>
                    </a:ext>
                  </a:extLst>
                </a:gridCol>
                <a:gridCol w="1169720">
                  <a:extLst>
                    <a:ext uri="{9D8B030D-6E8A-4147-A177-3AD203B41FA5}">
                      <a16:colId xmlns:a16="http://schemas.microsoft.com/office/drawing/2014/main" val="2467516514"/>
                    </a:ext>
                  </a:extLst>
                </a:gridCol>
                <a:gridCol w="1102407">
                  <a:extLst>
                    <a:ext uri="{9D8B030D-6E8A-4147-A177-3AD203B41FA5}">
                      <a16:colId xmlns:a16="http://schemas.microsoft.com/office/drawing/2014/main" val="3312838999"/>
                    </a:ext>
                  </a:extLst>
                </a:gridCol>
                <a:gridCol w="1256232">
                  <a:extLst>
                    <a:ext uri="{9D8B030D-6E8A-4147-A177-3AD203B41FA5}">
                      <a16:colId xmlns:a16="http://schemas.microsoft.com/office/drawing/2014/main" val="3075650476"/>
                    </a:ext>
                  </a:extLst>
                </a:gridCol>
                <a:gridCol w="1204957">
                  <a:extLst>
                    <a:ext uri="{9D8B030D-6E8A-4147-A177-3AD203B41FA5}">
                      <a16:colId xmlns:a16="http://schemas.microsoft.com/office/drawing/2014/main" val="2634153844"/>
                    </a:ext>
                  </a:extLst>
                </a:gridCol>
                <a:gridCol w="1110953">
                  <a:extLst>
                    <a:ext uri="{9D8B030D-6E8A-4147-A177-3AD203B41FA5}">
                      <a16:colId xmlns:a16="http://schemas.microsoft.com/office/drawing/2014/main" val="2202865218"/>
                    </a:ext>
                  </a:extLst>
                </a:gridCol>
                <a:gridCol w="1185711">
                  <a:extLst>
                    <a:ext uri="{9D8B030D-6E8A-4147-A177-3AD203B41FA5}">
                      <a16:colId xmlns:a16="http://schemas.microsoft.com/office/drawing/2014/main" val="815458258"/>
                    </a:ext>
                  </a:extLst>
                </a:gridCol>
                <a:gridCol w="1061834">
                  <a:extLst>
                    <a:ext uri="{9D8B030D-6E8A-4147-A177-3AD203B41FA5}">
                      <a16:colId xmlns:a16="http://schemas.microsoft.com/office/drawing/2014/main" val="1740059065"/>
                    </a:ext>
                  </a:extLst>
                </a:gridCol>
              </a:tblGrid>
              <a:tr h="31117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Наименование бюджета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ДОХОДЫ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РАСХОДЫ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ДЕФИЦИТ (-) ПРОФИЦИТ (+)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336782"/>
                  </a:ext>
                </a:extLst>
              </a:tr>
              <a:tr h="745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Уточненный план,             тыс. рублей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Исполнено, тыс. рублей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% выполнения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Уточненный план,             тыс. рублей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Исполнено, тыс. рублей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% выполнения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Уточненный план,             тыс. рублей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Исполнено, тыс. рублей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598620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Районный бюджет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120 064,0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121 242,0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122 365,0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121 902,0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99,6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-2 301,0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-660,0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639676"/>
                  </a:ext>
                </a:extLst>
              </a:tr>
              <a:tr h="3734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Бюджеты сельсоветов- всего</a:t>
                      </a:r>
                    </a:p>
                  </a:txBody>
                  <a:tcPr marL="6908" marR="6908" marT="6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2 110,0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2 094,0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99,2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2 110,0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2 085,0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98,8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470404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в том числе: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2312603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Городейский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поселковый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203,0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4042885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Городейский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258,0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257,0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99,6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258,0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257,0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99,6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265733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Козловский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240,0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94,1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240,0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94,1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567598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Ланский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264,0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261,0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98,9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264,0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261,0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98,9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4761223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Липский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196,0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198,0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196,0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99,5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307661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Несвижский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318,0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318,0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318,0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316,0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99,4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667461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Сейловичский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293,0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292,0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99,7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293,0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291,0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99,3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3641830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Сновский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сельский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325,0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325,0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325,0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324,0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99,7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3768109"/>
                  </a:ext>
                </a:extLst>
              </a:tr>
              <a:tr h="323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Всего по району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122 174,0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123 336,0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124 475,0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123 987,0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99,6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-2 301,0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-651,0</a:t>
                      </a:r>
                    </a:p>
                  </a:txBody>
                  <a:tcPr marL="6908" marR="6908" marT="690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381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48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 txBox="1">
            <a:spLocks/>
          </p:cNvSpPr>
          <p:nvPr/>
        </p:nvSpPr>
        <p:spPr>
          <a:xfrm>
            <a:off x="1647261" y="0"/>
            <a:ext cx="10196051" cy="7275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расходов за 2024 год</a:t>
            </a:r>
            <a:endParaRPr lang="ru-RU" sz="50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529697"/>
              </p:ext>
            </p:extLst>
          </p:nvPr>
        </p:nvGraphicFramePr>
        <p:xfrm>
          <a:off x="249382" y="773085"/>
          <a:ext cx="11837324" cy="6061389"/>
        </p:xfrm>
        <a:graphic>
          <a:graphicData uri="http://schemas.openxmlformats.org/drawingml/2006/table">
            <a:tbl>
              <a:tblPr/>
              <a:tblGrid>
                <a:gridCol w="3732414">
                  <a:extLst>
                    <a:ext uri="{9D8B030D-6E8A-4147-A177-3AD203B41FA5}">
                      <a16:colId xmlns:a16="http://schemas.microsoft.com/office/drawing/2014/main" val="1136533466"/>
                    </a:ext>
                  </a:extLst>
                </a:gridCol>
                <a:gridCol w="1122219">
                  <a:extLst>
                    <a:ext uri="{9D8B030D-6E8A-4147-A177-3AD203B41FA5}">
                      <a16:colId xmlns:a16="http://schemas.microsoft.com/office/drawing/2014/main" val="400157802"/>
                    </a:ext>
                  </a:extLst>
                </a:gridCol>
                <a:gridCol w="939338">
                  <a:extLst>
                    <a:ext uri="{9D8B030D-6E8A-4147-A177-3AD203B41FA5}">
                      <a16:colId xmlns:a16="http://schemas.microsoft.com/office/drawing/2014/main" val="1445254509"/>
                    </a:ext>
                  </a:extLst>
                </a:gridCol>
                <a:gridCol w="1014152">
                  <a:extLst>
                    <a:ext uri="{9D8B030D-6E8A-4147-A177-3AD203B41FA5}">
                      <a16:colId xmlns:a16="http://schemas.microsoft.com/office/drawing/2014/main" val="3420878884"/>
                    </a:ext>
                  </a:extLst>
                </a:gridCol>
                <a:gridCol w="989215">
                  <a:extLst>
                    <a:ext uri="{9D8B030D-6E8A-4147-A177-3AD203B41FA5}">
                      <a16:colId xmlns:a16="http://schemas.microsoft.com/office/drawing/2014/main" val="1516996123"/>
                    </a:ext>
                  </a:extLst>
                </a:gridCol>
                <a:gridCol w="980902">
                  <a:extLst>
                    <a:ext uri="{9D8B030D-6E8A-4147-A177-3AD203B41FA5}">
                      <a16:colId xmlns:a16="http://schemas.microsoft.com/office/drawing/2014/main" val="3980751191"/>
                    </a:ext>
                  </a:extLst>
                </a:gridCol>
                <a:gridCol w="1139581">
                  <a:extLst>
                    <a:ext uri="{9D8B030D-6E8A-4147-A177-3AD203B41FA5}">
                      <a16:colId xmlns:a16="http://schemas.microsoft.com/office/drawing/2014/main" val="159249058"/>
                    </a:ext>
                  </a:extLst>
                </a:gridCol>
                <a:gridCol w="903994">
                  <a:extLst>
                    <a:ext uri="{9D8B030D-6E8A-4147-A177-3AD203B41FA5}">
                      <a16:colId xmlns:a16="http://schemas.microsoft.com/office/drawing/2014/main" val="3877733010"/>
                    </a:ext>
                  </a:extLst>
                </a:gridCol>
                <a:gridCol w="1015509">
                  <a:extLst>
                    <a:ext uri="{9D8B030D-6E8A-4147-A177-3AD203B41FA5}">
                      <a16:colId xmlns:a16="http://schemas.microsoft.com/office/drawing/2014/main" val="3141108419"/>
                    </a:ext>
                  </a:extLst>
                </a:gridCol>
              </a:tblGrid>
              <a:tr h="625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Наименование отрасли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Утверждено на 2024 год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,</a:t>
                      </a:r>
                    </a:p>
                    <a:p>
                      <a:pPr algn="ctr" fontAlgn="ctr"/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</a:t>
                      </a:r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 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руб.                                 </a:t>
                      </a:r>
                      <a:endParaRPr lang="ru-RU" sz="125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Уточнено на 2024 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год,</a:t>
                      </a:r>
                    </a:p>
                    <a:p>
                      <a:pPr algn="ctr" fontAlgn="ctr"/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</a:t>
                      </a:r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 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руб.                                 </a:t>
                      </a:r>
                      <a:endParaRPr lang="ru-RU" sz="125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Отклонение +/-, </a:t>
                      </a:r>
                      <a:endParaRPr lang="ru-RU" sz="125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тыс. руб. </a:t>
                      </a:r>
                      <a:endParaRPr lang="ru-RU" sz="125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 за 2024 год, </a:t>
                      </a:r>
                      <a:endParaRPr lang="ru-RU" sz="125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тыс. руб.</a:t>
                      </a:r>
                      <a:endParaRPr lang="ru-RU" sz="125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 за 2023 год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,</a:t>
                      </a:r>
                    </a:p>
                    <a:p>
                      <a:pPr algn="ctr" fontAlgn="ctr"/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</a:t>
                      </a:r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 руб.</a:t>
                      </a:r>
                      <a:endParaRPr lang="ru-RU" sz="125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Отклонение, +/- к 2023 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г., </a:t>
                      </a:r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</a:t>
                      </a:r>
                      <a:r>
                        <a:rPr lang="ru-R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. руб. </a:t>
                      </a:r>
                      <a:endParaRPr lang="ru-RU" sz="125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Темп роста к 2023 году, %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Удельный вес в общих расходах, %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094131"/>
                  </a:ext>
                </a:extLst>
              </a:tr>
              <a:tr h="3970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Общегосударственная деятельность, из них: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8 735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9 086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351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9 000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7 611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1 389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118,2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7,3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3701181"/>
                  </a:ext>
                </a:extLst>
              </a:tr>
              <a:tr h="3970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органы местного управления и самоуправления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5 599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6 271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672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6 217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5 405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812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115,0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5,0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911878"/>
                  </a:ext>
                </a:extLst>
              </a:tr>
              <a:tr h="23235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другая общегосударственная деятельность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2 523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2 773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250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2 753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2 175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578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126,6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2,2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754953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Национальная оборона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-32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105,0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9962640"/>
                  </a:ext>
                </a:extLst>
              </a:tr>
              <a:tr h="3805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Судебная власть, правоохранительная деятельность и обеспечение безопасности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28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132,1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272289"/>
                  </a:ext>
                </a:extLst>
              </a:tr>
              <a:tr h="20873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Национальная экономика, в том числе: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2 424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3 006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582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2 992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4 821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-1 829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62,1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2,4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6737"/>
                  </a:ext>
                </a:extLst>
              </a:tr>
              <a:tr h="42126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сельское хозяйство, </a:t>
                      </a:r>
                      <a:r>
                        <a:rPr lang="ru-RU" sz="14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рыбохозяйственная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 деятельность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1 497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1 946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449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1 935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3 691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-1 756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52,4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754980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транспорт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805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925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923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879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105,1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790928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топливо и энергетика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18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130,4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947986"/>
                  </a:ext>
                </a:extLst>
              </a:tr>
              <a:tr h="3970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другие расходы в области национальной экономики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-135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28,9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843329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Охрана окружающей среды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227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226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240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94,2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0,2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722267"/>
                  </a:ext>
                </a:extLst>
              </a:tr>
              <a:tr h="3970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10 640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15 321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4 681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15 190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16 363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-1 173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92,8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12,3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094446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Здравоохранение 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32 344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33 947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1 603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33 905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30 041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3 864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112,9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27,3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440330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Физическая культура и спорт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2 184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2 326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142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2 298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2 104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109,2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473302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Культура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4 586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7 266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2 680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7 192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5 019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2 174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143,3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5,8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286743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Средства массовой информации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 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-15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460074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Образование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42 063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47 186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5 123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47 081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39 830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7 251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118,2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38,0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813881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Социальная политика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5 887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6 049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162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6 045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5 234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811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115,5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4,9</a:t>
                      </a:r>
                    </a:p>
                  </a:txBody>
                  <a:tcPr marL="4591" marR="4591" marT="45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971529"/>
                  </a:ext>
                </a:extLst>
              </a:tr>
              <a:tr h="20078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ИТОГО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109 045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124 475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15 430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123 987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111 324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12 663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111,4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100,0</a:t>
                      </a:r>
                    </a:p>
                  </a:txBody>
                  <a:tcPr marL="4591" marR="4591" marT="45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00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1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 txBox="1">
            <a:spLocks/>
          </p:cNvSpPr>
          <p:nvPr/>
        </p:nvSpPr>
        <p:spPr>
          <a:xfrm>
            <a:off x="1671483" y="127818"/>
            <a:ext cx="10304207" cy="9733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5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первоочередных расходов </a:t>
            </a:r>
            <a:endParaRPr lang="ru-RU" sz="45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43227983"/>
              </p:ext>
            </p:extLst>
          </p:nvPr>
        </p:nvGraphicFramePr>
        <p:xfrm>
          <a:off x="1388851" y="1236068"/>
          <a:ext cx="7264698" cy="5503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ертикальный свиток 4"/>
          <p:cNvSpPr/>
          <p:nvPr/>
        </p:nvSpPr>
        <p:spPr>
          <a:xfrm rot="5400000">
            <a:off x="9112731" y="566155"/>
            <a:ext cx="1080651" cy="2170639"/>
          </a:xfrm>
          <a:prstGeom prst="verticalScroll">
            <a:avLst/>
          </a:prstGeom>
          <a:solidFill>
            <a:srgbClr val="FCEF46"/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wo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73 228 тыс. руб</a:t>
            </a:r>
            <a:r>
              <a:rPr lang="ru-RU" sz="1600" dirty="0" smtClean="0">
                <a:solidFill>
                  <a:schemeClr val="tx1"/>
                </a:solidFill>
                <a:latin typeface="Century" panose="02040604050505020304" pitchFamily="18" charset="0"/>
              </a:rPr>
              <a:t>.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Century" panose="02040604050505020304" pitchFamily="18" charset="0"/>
              </a:rPr>
              <a:t>59,1%</a:t>
            </a:r>
            <a:endParaRPr lang="ru-RU" sz="1600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 rot="5400000">
            <a:off x="8427747" y="1511944"/>
            <a:ext cx="1109418" cy="2025761"/>
          </a:xfrm>
          <a:prstGeom prst="verticalScroll">
            <a:avLst/>
          </a:prstGeom>
          <a:solidFill>
            <a:srgbClr val="9BD812"/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7 493 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6,0%</a:t>
            </a:r>
            <a:endParaRPr lang="ru-RU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 rot="5400000">
            <a:off x="7866872" y="2391596"/>
            <a:ext cx="1082663" cy="1995887"/>
          </a:xfrm>
          <a:prstGeom prst="verticalScroll">
            <a:avLst/>
          </a:prstGeom>
          <a:solidFill>
            <a:srgbClr val="1DD70F"/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5 980 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4,8%</a:t>
            </a:r>
            <a:endParaRPr lang="ru-RU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 rot="5400000">
            <a:off x="7324330" y="3252690"/>
            <a:ext cx="1067634" cy="1995887"/>
          </a:xfrm>
          <a:prstGeom prst="verticalScroll">
            <a:avLst/>
          </a:prstGeom>
          <a:solidFill>
            <a:srgbClr val="63A98D"/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4 335 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3,5%</a:t>
            </a:r>
            <a:endParaRPr lang="ru-RU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 rot="5400000">
            <a:off x="6862919" y="4107389"/>
            <a:ext cx="1094681" cy="1995887"/>
          </a:xfrm>
          <a:prstGeom prst="verticalScroll">
            <a:avLst/>
          </a:prstGeom>
          <a:solidFill>
            <a:srgbClr val="008FFA"/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4 038 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3,3%</a:t>
            </a:r>
            <a:endParaRPr lang="ru-RU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10" name="Вертикальный свиток 9"/>
          <p:cNvSpPr/>
          <p:nvPr/>
        </p:nvSpPr>
        <p:spPr>
          <a:xfrm rot="5400000">
            <a:off x="6279565" y="4999646"/>
            <a:ext cx="1142752" cy="1995887"/>
          </a:xfrm>
          <a:prstGeom prst="verticalScroll">
            <a:avLst/>
          </a:prstGeom>
          <a:solidFill>
            <a:srgbClr val="0070C0"/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3 274 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anose="02040604050505020304" pitchFamily="18" charset="0"/>
              </a:rPr>
              <a:t>2,6%</a:t>
            </a:r>
            <a:endParaRPr lang="ru-RU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7969575" y="5652672"/>
            <a:ext cx="1562792" cy="78262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653057" y="5348871"/>
            <a:ext cx="2360815" cy="1390223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entury" panose="02040604050505020304" pitchFamily="18" charset="0"/>
              </a:rPr>
              <a:t>ВСЕГО первоочередных расходов</a:t>
            </a:r>
          </a:p>
          <a:p>
            <a:pPr algn="ctr"/>
            <a:r>
              <a:rPr lang="ru-RU" dirty="0" smtClean="0">
                <a:latin typeface="Century" panose="02040604050505020304" pitchFamily="18" charset="0"/>
              </a:rPr>
              <a:t> 98 348 тыс. руб.</a:t>
            </a:r>
            <a:endParaRPr lang="ru-RU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6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 txBox="1">
            <a:spLocks/>
          </p:cNvSpPr>
          <p:nvPr/>
        </p:nvSpPr>
        <p:spPr>
          <a:xfrm>
            <a:off x="1815587" y="103599"/>
            <a:ext cx="10051949" cy="97800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Социальная сфера за 2024 год</a:t>
            </a:r>
            <a:endParaRPr lang="ru-RU" sz="5000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431424"/>
              </p:ext>
            </p:extLst>
          </p:nvPr>
        </p:nvGraphicFramePr>
        <p:xfrm>
          <a:off x="3250276" y="4326863"/>
          <a:ext cx="6666808" cy="242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153803"/>
              </p:ext>
            </p:extLst>
          </p:nvPr>
        </p:nvGraphicFramePr>
        <p:xfrm>
          <a:off x="1377275" y="1146645"/>
          <a:ext cx="10412809" cy="3238407"/>
        </p:xfrm>
        <a:graphic>
          <a:graphicData uri="http://schemas.openxmlformats.org/drawingml/2006/table">
            <a:tbl>
              <a:tblPr/>
              <a:tblGrid>
                <a:gridCol w="2507405">
                  <a:extLst>
                    <a:ext uri="{9D8B030D-6E8A-4147-A177-3AD203B41FA5}">
                      <a16:colId xmlns:a16="http://schemas.microsoft.com/office/drawing/2014/main" val="1007062836"/>
                    </a:ext>
                  </a:extLst>
                </a:gridCol>
                <a:gridCol w="1637607">
                  <a:extLst>
                    <a:ext uri="{9D8B030D-6E8A-4147-A177-3AD203B41FA5}">
                      <a16:colId xmlns:a16="http://schemas.microsoft.com/office/drawing/2014/main" val="805284726"/>
                    </a:ext>
                  </a:extLst>
                </a:gridCol>
                <a:gridCol w="2025669">
                  <a:extLst>
                    <a:ext uri="{9D8B030D-6E8A-4147-A177-3AD203B41FA5}">
                      <a16:colId xmlns:a16="http://schemas.microsoft.com/office/drawing/2014/main" val="2688022974"/>
                    </a:ext>
                  </a:extLst>
                </a:gridCol>
                <a:gridCol w="1432426">
                  <a:extLst>
                    <a:ext uri="{9D8B030D-6E8A-4147-A177-3AD203B41FA5}">
                      <a16:colId xmlns:a16="http://schemas.microsoft.com/office/drawing/2014/main" val="2547148374"/>
                    </a:ext>
                  </a:extLst>
                </a:gridCol>
                <a:gridCol w="1438102">
                  <a:extLst>
                    <a:ext uri="{9D8B030D-6E8A-4147-A177-3AD203B41FA5}">
                      <a16:colId xmlns:a16="http://schemas.microsoft.com/office/drawing/2014/main" val="60244921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34085502"/>
                    </a:ext>
                  </a:extLst>
                </a:gridCol>
              </a:tblGrid>
              <a:tr h="3133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Наименование отрасли</a:t>
                      </a: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Исполнено за 2024 год</a:t>
                      </a: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Отклонение, +/- к 2023 году,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тыс. рублей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Темп роста к 2023 году,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Удельный вес в общих расходах,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443568"/>
                  </a:ext>
                </a:extLst>
              </a:tr>
              <a:tr h="9430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Всего расходов,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тыс. рублей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удельный вес первоочередных расходов, %</a:t>
                      </a:r>
                    </a:p>
                  </a:txBody>
                  <a:tcPr marL="9484" marR="9484" marT="94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468708"/>
                  </a:ext>
                </a:extLst>
              </a:tr>
              <a:tr h="2564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Образование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47 081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90,9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7 251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118,2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38,0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730049"/>
                  </a:ext>
                </a:extLst>
              </a:tr>
              <a:tr h="24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Здравоохранение 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33 905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88,0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3 864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112,9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27,3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412663"/>
                  </a:ext>
                </a:extLst>
              </a:tr>
              <a:tr h="24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Культура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7 192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59,8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2 174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143,3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5,8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336789"/>
                  </a:ext>
                </a:extLst>
              </a:tr>
              <a:tr h="28868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Социальная политика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6 045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95,3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811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115,5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4,9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890275"/>
                  </a:ext>
                </a:extLst>
              </a:tr>
              <a:tr h="482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Физическая культура и спорт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2 298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90,5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194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109,2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1,9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4784878"/>
                  </a:ext>
                </a:extLst>
              </a:tr>
              <a:tr h="264725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ИТОГО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96 521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87,8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14 293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117,4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77,8</a:t>
                      </a:r>
                    </a:p>
                  </a:txBody>
                  <a:tcPr marL="9484" marR="9484" marT="94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429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50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 txBox="1">
            <a:spLocks/>
          </p:cNvSpPr>
          <p:nvPr/>
        </p:nvSpPr>
        <p:spPr>
          <a:xfrm>
            <a:off x="1622322" y="98322"/>
            <a:ext cx="10461522" cy="138634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Жилищно-коммунальное хозяйство </a:t>
            </a:r>
          </a:p>
          <a:p>
            <a:pPr algn="ctr"/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за 2024 год</a:t>
            </a:r>
            <a:endParaRPr lang="ru-RU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800251"/>
              </p:ext>
            </p:extLst>
          </p:nvPr>
        </p:nvGraphicFramePr>
        <p:xfrm>
          <a:off x="1034042" y="1598065"/>
          <a:ext cx="11049802" cy="5153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281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3463</TotalTime>
  <Words>1085</Words>
  <Application>Microsoft Office PowerPoint</Application>
  <PresentationFormat>Широкоэкранный</PresentationFormat>
  <Paragraphs>529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</vt:lpstr>
      <vt:lpstr>Century Gothic</vt:lpstr>
      <vt:lpstr>Wingdings 3</vt:lpstr>
      <vt:lpstr>Легкий дым</vt:lpstr>
      <vt:lpstr>Презентация PowerPoint</vt:lpstr>
      <vt:lpstr>Структура доходов  за 2024 год</vt:lpstr>
      <vt:lpstr>Презентация PowerPoint</vt:lpstr>
      <vt:lpstr>Структура безвозмездных доходов  за 2024 год</vt:lpstr>
      <vt:lpstr>Исполнение бюджета Несвижского района  за 2024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Побединская Оксана Станиславовна</dc:creator>
  <cp:lastModifiedBy>Побединская Оксана Станиславовна</cp:lastModifiedBy>
  <cp:revision>365</cp:revision>
  <cp:lastPrinted>2025-02-26T06:32:35Z</cp:lastPrinted>
  <dcterms:created xsi:type="dcterms:W3CDTF">2023-12-14T09:20:21Z</dcterms:created>
  <dcterms:modified xsi:type="dcterms:W3CDTF">2025-02-28T12:59:34Z</dcterms:modified>
</cp:coreProperties>
</file>