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8" r:id="rId3"/>
    <p:sldId id="265" r:id="rId4"/>
    <p:sldId id="261" r:id="rId5"/>
    <p:sldId id="272" r:id="rId6"/>
    <p:sldId id="271" r:id="rId7"/>
    <p:sldId id="273" r:id="rId8"/>
    <p:sldId id="275" r:id="rId9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pos="3940" userDrawn="1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FFFFFF"/>
    <a:srgbClr val="694356"/>
    <a:srgbClr val="87576F"/>
    <a:srgbClr val="E80E7B"/>
    <a:srgbClr val="C7A9B8"/>
    <a:srgbClr val="B78FA3"/>
    <a:srgbClr val="9900FF"/>
    <a:srgbClr val="D60093"/>
    <a:srgbClr val="C40C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4" autoAdjust="0"/>
  </p:normalViewPr>
  <p:slideViewPr>
    <p:cSldViewPr snapToGrid="0">
      <p:cViewPr varScale="1">
        <p:scale>
          <a:sx n="112" d="100"/>
          <a:sy n="112" d="100"/>
        </p:scale>
        <p:origin x="414" y="96"/>
      </p:cViewPr>
      <p:guideLst>
        <p:guide pos="3840"/>
        <p:guide pos="39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16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1212344464834385"/>
          <c:y val="8.2765395555165489E-2"/>
          <c:w val="0.82041430979203633"/>
          <c:h val="0.81927012482397388"/>
        </c:manualLayout>
      </c:layout>
      <c:pie3D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'[Структура бюджета на 2026 год.xlsx]соцсфера '!$A$5:$A$9</c:f>
              <c:strCache>
                <c:ptCount val="5"/>
                <c:pt idx="0">
                  <c:v>Образование</c:v>
                </c:pt>
                <c:pt idx="1">
                  <c:v>Здравоохранение </c:v>
                </c:pt>
                <c:pt idx="2">
                  <c:v>Социальная политика</c:v>
                </c:pt>
                <c:pt idx="3">
                  <c:v>Культура</c:v>
                </c:pt>
                <c:pt idx="4">
                  <c:v>Физическая культура и спорт</c:v>
                </c:pt>
              </c:strCache>
            </c:strRef>
          </c:cat>
          <c:val>
            <c:numRef>
              <c:f>'[Структура бюджета на 2026 год.xlsx]соцсфера '!$B$5:$B$9</c:f>
            </c:numRef>
          </c:val>
          <c:extLst>
            <c:ext xmlns:c16="http://schemas.microsoft.com/office/drawing/2014/chart" uri="{C3380CC4-5D6E-409C-BE32-E72D297353CC}">
              <c16:uniqueId val="{00000000-45B8-4563-8A20-8233D72FE98E}"/>
            </c:ext>
          </c:extLst>
        </c:ser>
        <c:ser>
          <c:idx val="1"/>
          <c:order val="1"/>
          <c:spPr>
            <a:effectLst>
              <a:outerShdw blurRad="50800" dist="50800" dir="5400000" sx="94000" sy="94000" algn="ctr" rotWithShape="0">
                <a:srgbClr val="000000">
                  <a:alpha val="7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27000" h="127000"/>
              <a:bevelB w="127000" h="127000"/>
              <a:contourClr>
                <a:srgbClr val="000000"/>
              </a:contourClr>
            </a:sp3d>
          </c:spPr>
          <c:explosion val="19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>
                <a:outerShdw blurRad="50800" dist="50800" dir="5400000" sx="94000" sy="94000" algn="ctr" rotWithShape="0">
                  <a:srgbClr val="000000">
                    <a:alpha val="74000"/>
                  </a:srgbClr>
                </a:outerShdw>
              </a:effectLst>
              <a:scene3d>
                <a:camera prst="orthographicFront"/>
                <a:lightRig rig="threePt" dir="t"/>
              </a:scene3d>
              <a:sp3d contourW="25400">
                <a:bevelT w="127000" h="127000"/>
                <a:bevelB w="127000" h="127000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45B8-4563-8A20-8233D72FE98E}"/>
              </c:ext>
            </c:extLst>
          </c:dPt>
          <c:dPt>
            <c:idx val="1"/>
            <c:bubble3D val="0"/>
            <c:explosion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>
                <a:outerShdw blurRad="50800" dist="50800" dir="5400000" sx="94000" sy="94000" algn="ctr" rotWithShape="0">
                  <a:srgbClr val="000000">
                    <a:alpha val="74000"/>
                  </a:srgbClr>
                </a:outerShdw>
              </a:effectLst>
              <a:scene3d>
                <a:camera prst="orthographicFront"/>
                <a:lightRig rig="threePt" dir="t"/>
              </a:scene3d>
              <a:sp3d contourW="25400">
                <a:bevelT w="127000" h="127000"/>
                <a:bevelB w="127000" h="127000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45B8-4563-8A20-8233D72FE98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>
                <a:outerShdw blurRad="50800" dist="50800" dir="5400000" sx="94000" sy="94000" algn="ctr" rotWithShape="0">
                  <a:srgbClr val="000000">
                    <a:alpha val="74000"/>
                  </a:srgbClr>
                </a:outerShdw>
              </a:effectLst>
              <a:scene3d>
                <a:camera prst="orthographicFront"/>
                <a:lightRig rig="threePt" dir="t"/>
              </a:scene3d>
              <a:sp3d contourW="25400">
                <a:bevelT w="127000" h="127000"/>
                <a:bevelB w="127000" h="127000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6-45B8-4563-8A20-8233D72FE98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>
                <a:outerShdw blurRad="50800" dist="50800" dir="5400000" sx="94000" sy="94000" algn="ctr" rotWithShape="0">
                  <a:srgbClr val="000000">
                    <a:alpha val="74000"/>
                  </a:srgbClr>
                </a:outerShdw>
              </a:effectLst>
              <a:scene3d>
                <a:camera prst="orthographicFront"/>
                <a:lightRig rig="threePt" dir="t"/>
              </a:scene3d>
              <a:sp3d contourW="25400">
                <a:bevelT w="127000" h="127000"/>
                <a:bevelB w="127000" h="127000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8-45B8-4563-8A20-8233D72FE98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>
                <a:outerShdw blurRad="50800" dist="50800" dir="5400000" sx="94000" sy="94000" algn="ctr" rotWithShape="0">
                  <a:srgbClr val="000000">
                    <a:alpha val="74000"/>
                  </a:srgbClr>
                </a:outerShdw>
              </a:effectLst>
              <a:scene3d>
                <a:camera prst="orthographicFront"/>
                <a:lightRig rig="threePt" dir="t"/>
              </a:scene3d>
              <a:sp3d contourW="25400">
                <a:bevelT w="127000" h="127000"/>
                <a:bevelB w="127000" h="127000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A-45B8-4563-8A20-8233D72FE98E}"/>
              </c:ext>
            </c:extLst>
          </c:dPt>
          <c:dLbls>
            <c:dLbl>
              <c:idx val="0"/>
              <c:layout>
                <c:manualLayout>
                  <c:x val="-6.958413066892535E-3"/>
                  <c:y val="-8.7085636034626102E-2"/>
                </c:manualLayout>
              </c:layout>
              <c:tx>
                <c:rich>
                  <a:bodyPr/>
                  <a:lstStyle/>
                  <a:p>
                    <a:fld id="{282F202D-90E1-43DE-8C2A-218125FBD590}" type="CELLRANGE">
                      <a:rPr lang="ru-RU"/>
                      <a:pPr/>
                      <a:t>[ДИАПАЗОН ЯЧЕЕК]</a:t>
                    </a:fld>
                    <a:r>
                      <a:rPr lang="ru-RU" baseline="0"/>
                      <a:t> % </a:t>
                    </a:r>
                    <a:fld id="{2117AD7E-F52A-4040-A238-E7B75BD81181}" type="CATEGORYNAME">
                      <a:rPr lang="ru-RU" baseline="0"/>
                      <a:pPr/>
                      <a:t>[ИМЯ КАТЕГОРИИ]</a:t>
                    </a:fld>
                    <a:r>
                      <a:rPr lang="ru-RU" baseline="0"/>
                      <a:t> 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2-45B8-4563-8A20-8233D72FE98E}"/>
                </c:ext>
              </c:extLst>
            </c:dLbl>
            <c:dLbl>
              <c:idx val="1"/>
              <c:layout>
                <c:manualLayout>
                  <c:x val="-1.6172016103714378E-2"/>
                  <c:y val="-0.38086665527814073"/>
                </c:manualLayout>
              </c:layout>
              <c:tx>
                <c:rich>
                  <a:bodyPr/>
                  <a:lstStyle/>
                  <a:p>
                    <a:fld id="{293A311E-F839-492C-94A6-882B28A83A5F}" type="CELLRANGE">
                      <a:rPr lang="ru-RU"/>
                      <a:pPr/>
                      <a:t>[ДИАПАЗОН ЯЧЕЕК]</a:t>
                    </a:fld>
                    <a:r>
                      <a:rPr lang="ru-RU" baseline="0"/>
                      <a:t> % </a:t>
                    </a:r>
                    <a:fld id="{CEA0655F-FBA2-4794-B863-C9BD9194D7F4}" type="CATEGORYNAME">
                      <a:rPr lang="ru-RU" baseline="0"/>
                      <a:pPr/>
                      <a:t>[ИМЯ КАТЕГОРИИ]</a:t>
                    </a:fld>
                    <a:r>
                      <a:rPr lang="ru-RU" baseline="0"/>
                      <a:t> 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22608622998994787"/>
                      <c:h val="0.12737941751615325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4-45B8-4563-8A20-8233D72FE98E}"/>
                </c:ext>
              </c:extLst>
            </c:dLbl>
            <c:dLbl>
              <c:idx val="2"/>
              <c:layout>
                <c:manualLayout>
                  <c:x val="-3.1304493312837987E-2"/>
                  <c:y val="1.2561581976166023E-2"/>
                </c:manualLayout>
              </c:layout>
              <c:tx>
                <c:rich>
                  <a:bodyPr/>
                  <a:lstStyle/>
                  <a:p>
                    <a:fld id="{F7147D0A-3035-4464-897A-BBA104595F27}" type="CELLRANGE">
                      <a:rPr lang="ru-RU"/>
                      <a:pPr/>
                      <a:t>[ДИАПАЗОН ЯЧЕЕК]</a:t>
                    </a:fld>
                    <a:r>
                      <a:rPr lang="ru-RU" baseline="0"/>
                      <a:t> % </a:t>
                    </a:r>
                    <a:fld id="{6DF76847-B1DC-4704-AB81-7798689A6CCE}" type="CATEGORYNAME">
                      <a:rPr lang="ru-RU" baseline="0"/>
                      <a:pPr/>
                      <a:t>[ИМЯ КАТЕГОРИИ]</a:t>
                    </a:fld>
                    <a:endParaRPr lang="ru-RU" baseline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6-45B8-4563-8A20-8233D72FE98E}"/>
                </c:ext>
              </c:extLst>
            </c:dLbl>
            <c:dLbl>
              <c:idx val="3"/>
              <c:layout>
                <c:manualLayout>
                  <c:x val="1.9463353933347975E-2"/>
                  <c:y val="4.274899065378867E-2"/>
                </c:manualLayout>
              </c:layout>
              <c:tx>
                <c:rich>
                  <a:bodyPr/>
                  <a:lstStyle/>
                  <a:p>
                    <a:fld id="{60CAF1E3-5CB0-4FCE-96A6-AC41AD0915B4}" type="CELLRANGE">
                      <a:rPr lang="ru-RU"/>
                      <a:pPr/>
                      <a:t>[ДИАПАЗОН ЯЧЕЕК]</a:t>
                    </a:fld>
                    <a:r>
                      <a:rPr lang="ru-RU" baseline="0"/>
                      <a:t> % </a:t>
                    </a:r>
                    <a:fld id="{FE442B85-EC04-4BA6-8752-7F0C27182979}" type="CATEGORYNAME">
                      <a:rPr lang="ru-RU" baseline="0"/>
                      <a:pPr/>
                      <a:t>[ИМЯ КАТЕГОРИИ]</a:t>
                    </a:fld>
                    <a:r>
                      <a:rPr lang="ru-RU" baseline="0"/>
                      <a:t> 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8-45B8-4563-8A20-8233D72FE98E}"/>
                </c:ext>
              </c:extLst>
            </c:dLbl>
            <c:dLbl>
              <c:idx val="4"/>
              <c:layout>
                <c:manualLayout>
                  <c:x val="-8.5473349123001363E-2"/>
                  <c:y val="-1.8477987701962323E-2"/>
                </c:manualLayout>
              </c:layout>
              <c:tx>
                <c:rich>
                  <a:bodyPr/>
                  <a:lstStyle/>
                  <a:p>
                    <a:fld id="{6E4EB9ED-7AF2-4683-80B7-BC686676BE6E}" type="CELLRANGE">
                      <a:rPr lang="ru-RU"/>
                      <a:pPr/>
                      <a:t>[ДИАПАЗОН ЯЧЕЕК]</a:t>
                    </a:fld>
                    <a:r>
                      <a:rPr lang="ru-RU"/>
                      <a:t>%</a:t>
                    </a:r>
                    <a:r>
                      <a:rPr lang="ru-RU" baseline="0"/>
                      <a:t> </a:t>
                    </a:r>
                    <a:fld id="{117E4C2C-67C3-4EF1-8A1B-FCB75776B84B}" type="CATEGORYNAME">
                      <a:rPr lang="ru-RU" baseline="0"/>
                      <a:pPr/>
                      <a:t>[ИМЯ КАТЕГОРИИ]</a:t>
                    </a:fld>
                    <a:r>
                      <a:rPr lang="ru-RU" baseline="0"/>
                      <a:t> 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16353159942697496"/>
                      <c:h val="0.22950755801417175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A-45B8-4563-8A20-8233D72FE98E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ln>
                      <a:solidFill>
                        <a:srgbClr val="006600"/>
                      </a:solidFill>
                    </a:ln>
                    <a:solidFill>
                      <a:schemeClr val="accent6">
                        <a:lumMod val="50000"/>
                      </a:schemeClr>
                    </a:solidFill>
                    <a:latin typeface="Times New Roman" panose="02020603050405020304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 </c:separator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oundRectCallout">
                    <a:avLst/>
                  </a:prstGeom>
                  <a:noFill/>
                  <a:ln>
                    <a:noFill/>
                  </a:ln>
                </c15:spPr>
                <c15:showDataLabelsRange val="1"/>
              </c:ext>
            </c:extLst>
          </c:dLbls>
          <c:cat>
            <c:strRef>
              <c:f>'[Структура бюджета на 2026 год.xlsx]соцсфера '!$A$5:$A$9</c:f>
              <c:strCache>
                <c:ptCount val="5"/>
                <c:pt idx="0">
                  <c:v>Образование</c:v>
                </c:pt>
                <c:pt idx="1">
                  <c:v>Здравоохранение </c:v>
                </c:pt>
                <c:pt idx="2">
                  <c:v>Социальная политика</c:v>
                </c:pt>
                <c:pt idx="3">
                  <c:v>Культура</c:v>
                </c:pt>
                <c:pt idx="4">
                  <c:v>Физическая культура и спорт</c:v>
                </c:pt>
              </c:strCache>
            </c:strRef>
          </c:cat>
          <c:val>
            <c:numRef>
              <c:f>'[Структура бюджета на 2026 год.xlsx]соцсфера '!$C$5:$C$9</c:f>
              <c:numCache>
                <c:formatCode>#,##0</c:formatCode>
                <c:ptCount val="5"/>
                <c:pt idx="0">
                  <c:v>57684</c:v>
                </c:pt>
                <c:pt idx="1">
                  <c:v>38739</c:v>
                </c:pt>
                <c:pt idx="2">
                  <c:v>8450</c:v>
                </c:pt>
                <c:pt idx="3">
                  <c:v>6628</c:v>
                </c:pt>
                <c:pt idx="4">
                  <c:v>3312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'[Структура бюджета на 2026 год.xlsx]соцсфера '!$D$5:$D$9</c15:f>
                <c15:dlblRangeCache>
                  <c:ptCount val="5"/>
                  <c:pt idx="0">
                    <c:v>39,5</c:v>
                  </c:pt>
                  <c:pt idx="1">
                    <c:v>26,5</c:v>
                  </c:pt>
                  <c:pt idx="2">
                    <c:v>5,8</c:v>
                  </c:pt>
                  <c:pt idx="3">
                    <c:v>4,5</c:v>
                  </c:pt>
                  <c:pt idx="4">
                    <c:v>2,3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B-45B8-4563-8A20-8233D72FE98E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30"/>
      <c:rAngAx val="0"/>
    </c:view3D>
    <c:floor>
      <c:thickness val="0"/>
      <c:spPr>
        <a:noFill/>
        <a:ln>
          <a:solidFill>
            <a:schemeClr val="bg1">
              <a:lumMod val="85000"/>
            </a:schemeClr>
          </a:solidFill>
        </a:ln>
        <a:effectLst/>
        <a:sp3d>
          <a:contourClr>
            <a:schemeClr val="bg1">
              <a:lumMod val="85000"/>
            </a:schemeClr>
          </a:contourClr>
        </a:sp3d>
      </c:spPr>
    </c:floor>
    <c:sideWall>
      <c:thickness val="0"/>
      <c:spPr>
        <a:solidFill>
          <a:schemeClr val="bg1">
            <a:lumMod val="95000"/>
          </a:schemeClr>
        </a:solidFill>
        <a:ln>
          <a:noFill/>
        </a:ln>
        <a:effectLst>
          <a:outerShdw blurRad="50800" dist="50800" dir="5400000" algn="ctr" rotWithShape="0">
            <a:schemeClr val="bg1">
              <a:lumMod val="85000"/>
              <a:alpha val="48000"/>
            </a:schemeClr>
          </a:outerShdw>
        </a:effectLst>
        <a:scene3d>
          <a:camera prst="orthographicFront"/>
          <a:lightRig rig="threePt" dir="t"/>
        </a:scene3d>
        <a:sp3d>
          <a:bevelT prst="relaxedInset"/>
        </a:sp3d>
      </c:spPr>
    </c:sideWall>
    <c:backWall>
      <c:thickness val="0"/>
      <c:spPr>
        <a:solidFill>
          <a:schemeClr val="bg1">
            <a:lumMod val="95000"/>
          </a:schemeClr>
        </a:solidFill>
        <a:ln>
          <a:noFill/>
        </a:ln>
        <a:effectLst/>
        <a:scene3d>
          <a:camera prst="orthographicFront"/>
          <a:lightRig rig="threePt" dir="t"/>
        </a:scene3d>
        <a:sp3d>
          <a:bevelT prst="relaxedInset"/>
        </a:sp3d>
      </c:spPr>
    </c:backWall>
    <c:plotArea>
      <c:layout>
        <c:manualLayout>
          <c:layoutTarget val="inner"/>
          <c:xMode val="edge"/>
          <c:yMode val="edge"/>
          <c:x val="1.7152574031218417E-2"/>
          <c:y val="0.12835226004951661"/>
          <c:w val="0.50851531058617672"/>
          <c:h val="0.74329021329575551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'[Структура бюджета на 2026 год.xlsx]расходы'!$A$5</c:f>
              <c:strCache>
                <c:ptCount val="1"/>
                <c:pt idx="0">
                  <c:v>Общегосударственная деятельность</c:v>
                </c:pt>
              </c:strCache>
            </c:strRef>
          </c:tx>
          <c:spPr>
            <a:solidFill>
              <a:srgbClr val="7030A0"/>
            </a:solidFill>
            <a:ln w="25400">
              <a:solidFill>
                <a:schemeClr val="lt1"/>
              </a:solidFill>
            </a:ln>
            <a:effectLst/>
            <a:scene3d>
              <a:camera prst="orthographicFront"/>
              <a:lightRig rig="threePt" dir="t"/>
            </a:scene3d>
            <a:sp3d contourW="25400" prstMaterial="metal">
              <a:bevelT prst="angle"/>
              <a:contourClr>
                <a:schemeClr val="lt1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7030A0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 prstMaterial="metal">
                <a:bevelT prst="angle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C763-4EC9-A5DE-87AFE2215DD9}"/>
              </c:ext>
            </c:extLst>
          </c:dPt>
          <c:dPt>
            <c:idx val="1"/>
            <c:invertIfNegative val="0"/>
            <c:bubble3D val="0"/>
            <c:spPr>
              <a:solidFill>
                <a:srgbClr val="7030A0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 prstMaterial="metal">
                <a:bevelT prst="angle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C763-4EC9-A5DE-87AFE2215DD9}"/>
              </c:ext>
            </c:extLst>
          </c:dPt>
          <c:dPt>
            <c:idx val="2"/>
            <c:invertIfNegative val="0"/>
            <c:bubble3D val="0"/>
            <c:spPr>
              <a:solidFill>
                <a:srgbClr val="7030A0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 prstMaterial="metal">
                <a:bevelT prst="angle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C763-4EC9-A5DE-87AFE2215DD9}"/>
              </c:ext>
            </c:extLst>
          </c:dPt>
          <c:dPt>
            <c:idx val="3"/>
            <c:invertIfNegative val="0"/>
            <c:bubble3D val="0"/>
            <c:spPr>
              <a:solidFill>
                <a:srgbClr val="7030A0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 prstMaterial="metal">
                <a:bevelT prst="angle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C763-4EC9-A5DE-87AFE2215DD9}"/>
              </c:ext>
            </c:extLst>
          </c:dPt>
          <c:dPt>
            <c:idx val="4"/>
            <c:invertIfNegative val="0"/>
            <c:bubble3D val="0"/>
            <c:spPr>
              <a:solidFill>
                <a:srgbClr val="7030A0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 prstMaterial="metal">
                <a:bevelT prst="angle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C763-4EC9-A5DE-87AFE2215DD9}"/>
              </c:ext>
            </c:extLst>
          </c:dPt>
          <c:dPt>
            <c:idx val="5"/>
            <c:invertIfNegative val="0"/>
            <c:bubble3D val="0"/>
            <c:spPr>
              <a:solidFill>
                <a:srgbClr val="7030A0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 prstMaterial="metal">
                <a:bevelT prst="angle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C763-4EC9-A5DE-87AFE2215DD9}"/>
              </c:ext>
            </c:extLst>
          </c:dPt>
          <c:dPt>
            <c:idx val="6"/>
            <c:invertIfNegative val="0"/>
            <c:bubble3D val="0"/>
            <c:spPr>
              <a:solidFill>
                <a:srgbClr val="7030A0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 prstMaterial="metal">
                <a:bevelT prst="angle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C763-4EC9-A5DE-87AFE2215DD9}"/>
              </c:ext>
            </c:extLst>
          </c:dPt>
          <c:dPt>
            <c:idx val="7"/>
            <c:invertIfNegative val="0"/>
            <c:bubble3D val="0"/>
            <c:spPr>
              <a:solidFill>
                <a:srgbClr val="7030A0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 prstMaterial="metal">
                <a:bevelT prst="angle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C763-4EC9-A5DE-87AFE2215DD9}"/>
              </c:ext>
            </c:extLst>
          </c:dPt>
          <c:dPt>
            <c:idx val="8"/>
            <c:invertIfNegative val="0"/>
            <c:bubble3D val="0"/>
            <c:spPr>
              <a:solidFill>
                <a:srgbClr val="7030A0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 prstMaterial="metal">
                <a:bevelT prst="angle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C763-4EC9-A5DE-87AFE2215DD9}"/>
              </c:ext>
            </c:extLst>
          </c:dPt>
          <c:dPt>
            <c:idx val="9"/>
            <c:invertIfNegative val="0"/>
            <c:bubble3D val="0"/>
            <c:spPr>
              <a:solidFill>
                <a:srgbClr val="7030A0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 prstMaterial="metal">
                <a:bevelT prst="angle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3-C763-4EC9-A5DE-87AFE2215DD9}"/>
              </c:ext>
            </c:extLst>
          </c:dPt>
          <c:dPt>
            <c:idx val="10"/>
            <c:invertIfNegative val="0"/>
            <c:bubble3D val="0"/>
            <c:spPr>
              <a:solidFill>
                <a:srgbClr val="7030A0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 prstMaterial="metal">
                <a:bevelT prst="angle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5-C763-4EC9-A5DE-87AFE2215DD9}"/>
              </c:ext>
            </c:extLst>
          </c:dPt>
          <c:dPt>
            <c:idx val="11"/>
            <c:invertIfNegative val="0"/>
            <c:bubble3D val="0"/>
            <c:spPr>
              <a:solidFill>
                <a:srgbClr val="7030A0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 prstMaterial="metal">
                <a:bevelT prst="angle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7-C763-4EC9-A5DE-87AFE2215DD9}"/>
              </c:ext>
            </c:extLst>
          </c:dPt>
          <c:dPt>
            <c:idx val="12"/>
            <c:invertIfNegative val="0"/>
            <c:bubble3D val="0"/>
            <c:spPr>
              <a:solidFill>
                <a:srgbClr val="7030A0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 prstMaterial="metal">
                <a:bevelT prst="angle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9-C763-4EC9-A5DE-87AFE2215DD9}"/>
              </c:ext>
            </c:extLst>
          </c:dPt>
          <c:dPt>
            <c:idx val="13"/>
            <c:invertIfNegative val="0"/>
            <c:bubble3D val="0"/>
            <c:spPr>
              <a:solidFill>
                <a:srgbClr val="7030A0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 prstMaterial="metal">
                <a:bevelT prst="angle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B-C763-4EC9-A5DE-87AFE2215DD9}"/>
              </c:ext>
            </c:extLst>
          </c:dPt>
          <c:dPt>
            <c:idx val="14"/>
            <c:invertIfNegative val="0"/>
            <c:bubble3D val="0"/>
            <c:spPr>
              <a:solidFill>
                <a:srgbClr val="7030A0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 prstMaterial="metal">
                <a:bevelT prst="angle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D-C763-4EC9-A5DE-87AFE2215DD9}"/>
              </c:ext>
            </c:extLst>
          </c:dPt>
          <c:dLbls>
            <c:dLbl>
              <c:idx val="0"/>
              <c:layout>
                <c:manualLayout>
                  <c:x val="1.7568657637739505E-2"/>
                  <c:y val="-8.1748472080187801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763-4EC9-A5DE-87AFE2215DD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'[Структура бюджета на 2026 год.xlsx]расходы'!$C$5</c:f>
              <c:numCache>
                <c:formatCode>#,##0</c:formatCode>
                <c:ptCount val="1"/>
                <c:pt idx="0">
                  <c:v>12591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E-C763-4EC9-A5DE-87AFE2215DD9}"/>
            </c:ext>
          </c:extLst>
        </c:ser>
        <c:ser>
          <c:idx val="1"/>
          <c:order val="1"/>
          <c:tx>
            <c:strRef>
              <c:f>'[Структура бюджета на 2026 год.xlsx]расходы'!$A$6</c:f>
              <c:strCache>
                <c:ptCount val="1"/>
                <c:pt idx="0">
                  <c:v>Национальная оборона</c:v>
                </c:pt>
              </c:strCache>
            </c:strRef>
          </c:tx>
          <c:spPr>
            <a:solidFill>
              <a:schemeClr val="accent4"/>
            </a:solidFill>
            <a:ln w="25400">
              <a:solidFill>
                <a:schemeClr val="lt1"/>
              </a:solidFill>
            </a:ln>
            <a:effectLst/>
            <a:scene3d>
              <a:camera prst="orthographicFront"/>
              <a:lightRig rig="threePt" dir="t"/>
            </a:scene3d>
            <a:sp3d contourW="25400" prstMaterial="metal">
              <a:bevelT prst="angle"/>
              <a:contourClr>
                <a:schemeClr val="lt1"/>
              </a:contourClr>
            </a:sp3d>
          </c:spPr>
          <c:invertIfNegative val="0"/>
          <c:dLbls>
            <c:dLbl>
              <c:idx val="0"/>
              <c:layout>
                <c:manualLayout>
                  <c:x val="3.3185242204619068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8-0BFE-4471-A2C9-56C813628A8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'[Структура бюджета на 2026 год.xlsx]расходы'!$C$6</c:f>
              <c:numCache>
                <c:formatCode>#,##0</c:formatCode>
                <c:ptCount val="1"/>
                <c:pt idx="0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F-C763-4EC9-A5DE-87AFE2215DD9}"/>
            </c:ext>
          </c:extLst>
        </c:ser>
        <c:ser>
          <c:idx val="2"/>
          <c:order val="2"/>
          <c:tx>
            <c:strRef>
              <c:f>'[Структура бюджета на 2026 год.xlsx]расходы'!$A$7</c:f>
              <c:strCache>
                <c:ptCount val="1"/>
                <c:pt idx="0">
                  <c:v>Правоохранительная деятельность и обеспечение безопасности</c:v>
                </c:pt>
              </c:strCache>
            </c:strRef>
          </c:tx>
          <c:spPr>
            <a:solidFill>
              <a:schemeClr val="accent3"/>
            </a:solidFill>
            <a:ln w="25400">
              <a:solidFill>
                <a:schemeClr val="lt1"/>
              </a:solidFill>
            </a:ln>
            <a:effectLst/>
            <a:scene3d>
              <a:camera prst="orthographicFront"/>
              <a:lightRig rig="threePt" dir="t"/>
            </a:scene3d>
            <a:sp3d contourW="25400" prstMaterial="metal">
              <a:bevelT prst="angle"/>
              <a:contourClr>
                <a:schemeClr val="lt1"/>
              </a:contourClr>
            </a:sp3d>
          </c:spPr>
          <c:invertIfNegative val="0"/>
          <c:dLbls>
            <c:dLbl>
              <c:idx val="0"/>
              <c:layout>
                <c:manualLayout>
                  <c:x val="2.73290229920392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7-0BFE-4471-A2C9-56C813628A8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'[Структура бюджета на 2026 год.xlsx]расходы'!$C$7</c:f>
              <c:numCache>
                <c:formatCode>#,##0</c:formatCode>
                <c:ptCount val="1"/>
                <c:pt idx="0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0-C763-4EC9-A5DE-87AFE2215DD9}"/>
            </c:ext>
          </c:extLst>
        </c:ser>
        <c:ser>
          <c:idx val="3"/>
          <c:order val="3"/>
          <c:tx>
            <c:strRef>
              <c:f>'[Структура бюджета на 2026 год.xlsx]расходы'!$A$8</c:f>
              <c:strCache>
                <c:ptCount val="1"/>
                <c:pt idx="0">
                  <c:v>Национальная экономика</c:v>
                </c:pt>
              </c:strCache>
            </c:strRef>
          </c:tx>
          <c:spPr>
            <a:solidFill>
              <a:srgbClr val="ED3BA1"/>
            </a:solidFill>
            <a:ln w="25400">
              <a:solidFill>
                <a:schemeClr val="lt1"/>
              </a:solidFill>
            </a:ln>
            <a:effectLst/>
            <a:scene3d>
              <a:camera prst="orthographicFront"/>
              <a:lightRig rig="threePt" dir="t"/>
            </a:scene3d>
            <a:sp3d contourW="25400" prstMaterial="metal">
              <a:bevelT prst="angle"/>
              <a:contourClr>
                <a:schemeClr val="lt1"/>
              </a:contourClr>
            </a:sp3d>
          </c:spPr>
          <c:invertIfNegative val="0"/>
          <c:dLbls>
            <c:dLbl>
              <c:idx val="0"/>
              <c:layout>
                <c:manualLayout>
                  <c:x val="1.7568657637739488E-2"/>
                  <c:y val="-8.1748472080187801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6-0BFE-4471-A2C9-56C813628A8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'[Структура бюджета на 2026 год.xlsx]расходы'!$C$8</c:f>
              <c:numCache>
                <c:formatCode>#,##0</c:formatCode>
                <c:ptCount val="1"/>
                <c:pt idx="0">
                  <c:v>2961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1-C763-4EC9-A5DE-87AFE2215DD9}"/>
            </c:ext>
          </c:extLst>
        </c:ser>
        <c:ser>
          <c:idx val="8"/>
          <c:order val="8"/>
          <c:tx>
            <c:strRef>
              <c:f>'[Структура бюджета на 2026 год.xlsx]расходы'!$A$13</c:f>
              <c:strCache>
                <c:ptCount val="1"/>
                <c:pt idx="0">
                  <c:v>Охрана окружающей среды</c:v>
                </c:pt>
              </c:strCache>
            </c:strRef>
          </c:tx>
          <c:spPr>
            <a:solidFill>
              <a:srgbClr val="1DFF83"/>
            </a:solidFill>
            <a:ln w="25400">
              <a:solidFill>
                <a:schemeClr val="lt1"/>
              </a:solidFill>
            </a:ln>
            <a:effectLst/>
            <a:scene3d>
              <a:camera prst="orthographicFront"/>
              <a:lightRig rig="threePt" dir="t"/>
            </a:scene3d>
            <a:sp3d contourW="25400" prstMaterial="metal">
              <a:bevelT prst="angle"/>
              <a:contourClr>
                <a:schemeClr val="lt1"/>
              </a:contourClr>
            </a:sp3d>
          </c:spPr>
          <c:invertIfNegative val="0"/>
          <c:dLbls>
            <c:dLbl>
              <c:idx val="0"/>
              <c:layout>
                <c:manualLayout>
                  <c:x val="2.9281096062899175E-2"/>
                  <c:y val="2.229529539423085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5-0BFE-4471-A2C9-56C813628A8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'[Структура бюджета на 2026 год.xlsx]расходы'!$C$13</c:f>
              <c:numCache>
                <c:formatCode>#,##0</c:formatCode>
                <c:ptCount val="1"/>
                <c:pt idx="0">
                  <c:v>295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2-C763-4EC9-A5DE-87AFE2215DD9}"/>
            </c:ext>
          </c:extLst>
        </c:ser>
        <c:ser>
          <c:idx val="9"/>
          <c:order val="9"/>
          <c:tx>
            <c:strRef>
              <c:f>'[Структура бюджета на 2026 год.xlsx]расходы'!$A$14</c:f>
              <c:strCache>
                <c:ptCount val="1"/>
                <c:pt idx="0">
                  <c:v>Жилищно-коммунальные услуги и жилищное строительство</c:v>
                </c:pt>
              </c:strCache>
            </c:strRef>
          </c:tx>
          <c:spPr>
            <a:solidFill>
              <a:schemeClr val="accent4">
                <a:lumMod val="60000"/>
              </a:schemeClr>
            </a:solidFill>
            <a:ln w="25400">
              <a:solidFill>
                <a:schemeClr val="lt1"/>
              </a:solidFill>
            </a:ln>
            <a:effectLst/>
            <a:scene3d>
              <a:camera prst="orthographicFront"/>
              <a:lightRig rig="threePt" dir="t"/>
            </a:scene3d>
            <a:sp3d contourW="25400" prstMaterial="metal">
              <a:bevelT prst="angle"/>
              <a:contourClr>
                <a:schemeClr val="lt1"/>
              </a:contourClr>
            </a:sp3d>
          </c:spPr>
          <c:invertIfNegative val="0"/>
          <c:dLbls>
            <c:dLbl>
              <c:idx val="0"/>
              <c:layout>
                <c:manualLayout>
                  <c:x val="1.561658456687956E-2"/>
                  <c:y val="2.229529539423085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4-0BFE-4471-A2C9-56C813628A8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'[Структура бюджета на 2026 год.xlsx]расходы'!$C$14</c:f>
              <c:numCache>
                <c:formatCode>#,##0</c:formatCode>
                <c:ptCount val="1"/>
                <c:pt idx="0">
                  <c:v>15490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3-C763-4EC9-A5DE-87AFE2215DD9}"/>
            </c:ext>
          </c:extLst>
        </c:ser>
        <c:ser>
          <c:idx val="10"/>
          <c:order val="10"/>
          <c:tx>
            <c:strRef>
              <c:f>'[Структура бюджета на 2026 год.xlsx]расходы'!$A$15</c:f>
              <c:strCache>
                <c:ptCount val="1"/>
                <c:pt idx="0">
                  <c:v>Здравоохранение 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 w="25400">
              <a:solidFill>
                <a:schemeClr val="lt1"/>
              </a:solidFill>
            </a:ln>
            <a:effectLst/>
            <a:scene3d>
              <a:camera prst="orthographicFront"/>
              <a:lightRig rig="threePt" dir="t"/>
            </a:scene3d>
            <a:sp3d contourW="25400" prstMaterial="metal">
              <a:bevelT prst="angle"/>
              <a:contourClr>
                <a:schemeClr val="lt1"/>
              </a:contourClr>
            </a:sp3d>
          </c:spPr>
          <c:invertIfNegative val="0"/>
          <c:dLbls>
            <c:dLbl>
              <c:idx val="0"/>
              <c:layout>
                <c:manualLayout>
                  <c:x val="1.3664511496019615E-2"/>
                  <c:y val="-1.1147647697116246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5394447873808159E-2"/>
                      <c:h val="3.009864878221165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23-0BFE-4471-A2C9-56C813628A8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'[Структура бюджета на 2026 год.xlsx]расходы'!$C$15</c:f>
              <c:numCache>
                <c:formatCode>#,##0</c:formatCode>
                <c:ptCount val="1"/>
                <c:pt idx="0">
                  <c:v>38739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4-C763-4EC9-A5DE-87AFE2215DD9}"/>
            </c:ext>
          </c:extLst>
        </c:ser>
        <c:ser>
          <c:idx val="11"/>
          <c:order val="11"/>
          <c:tx>
            <c:strRef>
              <c:f>'[Структура бюджета на 2026 год.xlsx]расходы'!$A$16</c:f>
              <c:strCache>
                <c:ptCount val="1"/>
                <c:pt idx="0">
                  <c:v>Физическая культура и спорт</c:v>
                </c:pt>
              </c:strCache>
            </c:strRef>
          </c:tx>
          <c:spPr>
            <a:solidFill>
              <a:schemeClr val="accent6">
                <a:lumMod val="60000"/>
              </a:schemeClr>
            </a:solidFill>
            <a:ln w="25400">
              <a:solidFill>
                <a:schemeClr val="lt1"/>
              </a:solidFill>
            </a:ln>
            <a:effectLst/>
            <a:scene3d>
              <a:camera prst="orthographicFront"/>
              <a:lightRig rig="threePt" dir="t"/>
            </a:scene3d>
            <a:sp3d contourW="25400" prstMaterial="metal">
              <a:bevelT prst="angle"/>
              <a:contourClr>
                <a:schemeClr val="lt1"/>
              </a:contourClr>
            </a:sp3d>
          </c:spPr>
          <c:invertIfNegative val="0"/>
          <c:dLbls>
            <c:dLbl>
              <c:idx val="0"/>
              <c:layout>
                <c:manualLayout>
                  <c:x val="1.7568657637739505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0BFE-4471-A2C9-56C813628A8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'[Структура бюджета на 2026 год.xlsx]расходы'!$C$16</c:f>
              <c:numCache>
                <c:formatCode>#,##0</c:formatCode>
                <c:ptCount val="1"/>
                <c:pt idx="0">
                  <c:v>3312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5-C763-4EC9-A5DE-87AFE2215DD9}"/>
            </c:ext>
          </c:extLst>
        </c:ser>
        <c:ser>
          <c:idx val="12"/>
          <c:order val="12"/>
          <c:tx>
            <c:strRef>
              <c:f>'[Структура бюджета на 2026 год.xlsx]расходы'!$A$17</c:f>
              <c:strCache>
                <c:ptCount val="1"/>
                <c:pt idx="0">
                  <c:v>Культура</c:v>
                </c:pt>
              </c:strCache>
            </c:strRef>
          </c:tx>
          <c:spPr>
            <a:solidFill>
              <a:schemeClr val="accent1">
                <a:lumMod val="80000"/>
                <a:lumOff val="20000"/>
              </a:schemeClr>
            </a:solidFill>
            <a:ln w="25400">
              <a:solidFill>
                <a:schemeClr val="lt1"/>
              </a:solidFill>
            </a:ln>
            <a:effectLst/>
            <a:scene3d>
              <a:camera prst="orthographicFront"/>
              <a:lightRig rig="threePt" dir="t"/>
            </a:scene3d>
            <a:sp3d contourW="25400" prstMaterial="metal">
              <a:bevelT prst="angle"/>
              <a:contourClr>
                <a:schemeClr val="lt1"/>
              </a:contourClr>
            </a:sp3d>
          </c:spPr>
          <c:invertIfNegative val="0"/>
          <c:dLbls>
            <c:dLbl>
              <c:idx val="0"/>
              <c:layout>
                <c:manualLayout>
                  <c:x val="1.9520730708599467E-2"/>
                  <c:y val="-2.229529539423167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0BFE-4471-A2C9-56C813628A8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'[Структура бюджета на 2026 год.xlsx]расходы'!$C$17</c:f>
              <c:numCache>
                <c:formatCode>#,##0</c:formatCode>
                <c:ptCount val="1"/>
                <c:pt idx="0">
                  <c:v>6628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6-C763-4EC9-A5DE-87AFE2215DD9}"/>
            </c:ext>
          </c:extLst>
        </c:ser>
        <c:ser>
          <c:idx val="13"/>
          <c:order val="13"/>
          <c:tx>
            <c:strRef>
              <c:f>'[Структура бюджета на 2026 год.xlsx]расходы'!$A$18</c:f>
              <c:strCache>
                <c:ptCount val="1"/>
                <c:pt idx="0">
                  <c:v>Образование</c:v>
                </c:pt>
              </c:strCache>
            </c:strRef>
          </c:tx>
          <c:spPr>
            <a:solidFill>
              <a:schemeClr val="accent2">
                <a:lumMod val="80000"/>
                <a:lumOff val="20000"/>
              </a:schemeClr>
            </a:solidFill>
            <a:ln w="25400">
              <a:solidFill>
                <a:schemeClr val="lt1"/>
              </a:solidFill>
            </a:ln>
            <a:effectLst/>
            <a:scene3d>
              <a:camera prst="orthographicFront"/>
              <a:lightRig rig="threePt" dir="t"/>
            </a:scene3d>
            <a:sp3d contourW="25400" prstMaterial="metal">
              <a:bevelT prst="angle"/>
              <a:contourClr>
                <a:schemeClr val="lt1"/>
              </a:contourClr>
            </a:sp3d>
          </c:spPr>
          <c:invertIfNegative val="0"/>
          <c:dLbls>
            <c:dLbl>
              <c:idx val="0"/>
              <c:layout>
                <c:manualLayout>
                  <c:x val="-9.3699507401277429E-2"/>
                  <c:y val="-1.11476476971154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0BFE-4471-A2C9-56C813628A8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'[Структура бюджета на 2026 год.xlsx]расходы'!$C$18</c:f>
              <c:numCache>
                <c:formatCode>#,##0</c:formatCode>
                <c:ptCount val="1"/>
                <c:pt idx="0">
                  <c:v>57684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7-C763-4EC9-A5DE-87AFE2215DD9}"/>
            </c:ext>
          </c:extLst>
        </c:ser>
        <c:ser>
          <c:idx val="14"/>
          <c:order val="14"/>
          <c:tx>
            <c:strRef>
              <c:f>'[Структура бюджета на 2026 год.xlsx]расходы'!$A$19</c:f>
              <c:strCache>
                <c:ptCount val="1"/>
                <c:pt idx="0">
                  <c:v>Социальная политика</c:v>
                </c:pt>
              </c:strCache>
            </c:strRef>
          </c:tx>
          <c:spPr>
            <a:solidFill>
              <a:schemeClr val="accent3">
                <a:lumMod val="80000"/>
                <a:lumOff val="20000"/>
              </a:schemeClr>
            </a:solidFill>
            <a:ln w="25400">
              <a:solidFill>
                <a:schemeClr val="lt1"/>
              </a:solidFill>
            </a:ln>
            <a:effectLst/>
            <a:scene3d>
              <a:camera prst="orthographicFront"/>
              <a:lightRig rig="threePt" dir="t"/>
            </a:scene3d>
            <a:sp3d contourW="25400" prstMaterial="metal">
              <a:bevelT prst="angle"/>
              <a:contourClr>
                <a:schemeClr val="lt1"/>
              </a:contourClr>
            </a:sp3d>
          </c:spPr>
          <c:invertIfNegative val="0"/>
          <c:dLbls>
            <c:dLbl>
              <c:idx val="0"/>
              <c:layout>
                <c:manualLayout>
                  <c:x val="2.537694992117925E-2"/>
                  <c:y val="-6.6885886182692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0BFE-4471-A2C9-56C813628A8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'[Структура бюджета на 2026 год.xlsx]расходы'!$C$19</c:f>
              <c:numCache>
                <c:formatCode>#,##0</c:formatCode>
                <c:ptCount val="1"/>
                <c:pt idx="0">
                  <c:v>8450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8-C763-4EC9-A5DE-87AFE2215D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shape val="box"/>
        <c:axId val="1010872575"/>
        <c:axId val="1010872159"/>
        <c:axId val="0"/>
        <c:extLst>
          <c:ext xmlns:c15="http://schemas.microsoft.com/office/drawing/2012/chart" uri="{02D57815-91ED-43cb-92C2-25804820EDAC}">
            <c15:filteredBarSeries>
              <c15:ser>
                <c:idx val="4"/>
                <c:order val="4"/>
                <c:tx>
                  <c:strRef>
                    <c:extLst>
                      <c:ext uri="{02D57815-91ED-43cb-92C2-25804820EDAC}">
                        <c15:formulaRef>
                          <c15:sqref>'[Структура бюджета на 2026 год.xlsx]расходы'!$A$9</c15:sqref>
                        </c15:formulaRef>
                      </c:ext>
                    </c:extLst>
                    <c:strCache>
                      <c:ptCount val="1"/>
                      <c:pt idx="0">
                        <c:v>сельское хозяйство, рыбохозяйственная деятельность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 w="25400">
                    <a:solidFill>
                      <a:schemeClr val="lt1"/>
                    </a:solidFill>
                  </a:ln>
                  <a:effectLst/>
                  <a:sp3d contourW="25400">
                    <a:contourClr>
                      <a:schemeClr val="lt1"/>
                    </a:contourClr>
                  </a:sp3d>
                </c:spPr>
                <c:invertIfNegative val="0"/>
                <c:val>
                  <c:numRef>
                    <c:extLst>
                      <c:ext uri="{02D57815-91ED-43cb-92C2-25804820EDAC}">
                        <c15:formulaRef>
                          <c15:sqref>'[Структура бюджета на 2026 год.xlsx]расходы'!$C$9</c15:sqref>
                        </c15:formulaRef>
                      </c:ext>
                    </c:extLst>
                    <c:numCache>
                      <c:formatCode>#,##0</c:formatCode>
                      <c:ptCount val="1"/>
                      <c:pt idx="0">
                        <c:v>1848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29-C763-4EC9-A5DE-87AFE2215DD9}"/>
                  </c:ext>
                </c:extLst>
              </c15:ser>
            </c15:filteredBarSeries>
            <c15:filteredBarSeries>
              <c15:ser>
                <c:idx val="5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'[Структура бюджета на 2026 год.xlsx]расходы'!$A$10</c15:sqref>
                        </c15:formulaRef>
                      </c:ext>
                    </c:extLst>
                    <c:strCache>
                      <c:ptCount val="1"/>
                      <c:pt idx="0">
                        <c:v>транспорт</c:v>
                      </c:pt>
                    </c:strCache>
                  </c:strRef>
                </c:tx>
                <c:spPr>
                  <a:solidFill>
                    <a:schemeClr val="accent6"/>
                  </a:solidFill>
                  <a:ln w="25400">
                    <a:solidFill>
                      <a:schemeClr val="lt1"/>
                    </a:solidFill>
                  </a:ln>
                  <a:effectLst/>
                  <a:sp3d contourW="25400">
                    <a:contourClr>
                      <a:schemeClr val="lt1"/>
                    </a:contourClr>
                  </a:sp3d>
                </c:spPr>
                <c:invertIfNegative val="0"/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'[Структура бюджета на 2026 год.xlsx]расходы'!$C$10</c15:sqref>
                        </c15:formulaRef>
                      </c:ext>
                    </c:extLst>
                    <c:numCache>
                      <c:formatCode>#,##0</c:formatCode>
                      <c:ptCount val="1"/>
                      <c:pt idx="0">
                        <c:v>976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2A-C763-4EC9-A5DE-87AFE2215DD9}"/>
                  </c:ext>
                </c:extLst>
              </c15:ser>
            </c15:filteredBarSeries>
            <c15:filteredBar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'[Структура бюджета на 2026 год.xlsx]расходы'!$A$11</c15:sqref>
                        </c15:formulaRef>
                      </c:ext>
                    </c:extLst>
                    <c:strCache>
                      <c:ptCount val="1"/>
                      <c:pt idx="0">
                        <c:v>топливо и энергетика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</a:schemeClr>
                  </a:solidFill>
                  <a:ln w="25400">
                    <a:solidFill>
                      <a:schemeClr val="lt1"/>
                    </a:solidFill>
                  </a:ln>
                  <a:effectLst/>
                  <a:sp3d contourW="25400">
                    <a:contourClr>
                      <a:schemeClr val="lt1"/>
                    </a:contourClr>
                  </a:sp3d>
                </c:spPr>
                <c:invertIfNegative val="0"/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'[Структура бюджета на 2026 год.xlsx]расходы'!$C$11</c15:sqref>
                        </c15:formulaRef>
                      </c:ext>
                    </c:extLst>
                    <c:numCache>
                      <c:formatCode>#,##0</c:formatCode>
                      <c:ptCount val="1"/>
                      <c:pt idx="0">
                        <c:v>96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2B-C763-4EC9-A5DE-87AFE2215DD9}"/>
                  </c:ext>
                </c:extLst>
              </c15:ser>
            </c15:filteredBarSeries>
            <c15:filteredBar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'[Структура бюджета на 2026 год.xlsx]расходы'!$A$12</c15:sqref>
                        </c15:formulaRef>
                      </c:ext>
                    </c:extLst>
                    <c:strCache>
                      <c:ptCount val="1"/>
                      <c:pt idx="0">
                        <c:v>другие расходы в области национальной эконимики</c:v>
                      </c:pt>
                    </c:strCache>
                  </c:strRef>
                </c:tx>
                <c:spPr>
                  <a:solidFill>
                    <a:schemeClr val="accent2">
                      <a:lumMod val="60000"/>
                    </a:schemeClr>
                  </a:solidFill>
                  <a:ln w="25400">
                    <a:solidFill>
                      <a:schemeClr val="lt1"/>
                    </a:solidFill>
                  </a:ln>
                  <a:effectLst/>
                  <a:sp3d contourW="25400">
                    <a:contourClr>
                      <a:schemeClr val="lt1"/>
                    </a:contourClr>
                  </a:sp3d>
                </c:spPr>
                <c:invertIfNegative val="0"/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'[Структура бюджета на 2026 год.xlsx]расходы'!$C$12</c15:sqref>
                        </c15:formulaRef>
                      </c:ext>
                    </c:extLst>
                    <c:numCache>
                      <c:formatCode>#,##0</c:formatCode>
                      <c:ptCount val="1"/>
                      <c:pt idx="0">
                        <c:v>41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2C-C763-4EC9-A5DE-87AFE2215DD9}"/>
                  </c:ext>
                </c:extLst>
              </c15:ser>
            </c15:filteredBarSeries>
          </c:ext>
        </c:extLst>
      </c:bar3DChart>
      <c:valAx>
        <c:axId val="1010872159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t" anchorCtr="0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10872575"/>
        <c:crosses val="autoZero"/>
        <c:crossBetween val="between"/>
      </c:valAx>
      <c:catAx>
        <c:axId val="1010872575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ajorTickMark val="out"/>
        <c:minorTickMark val="none"/>
        <c:tickLblPos val="nextTo"/>
        <c:crossAx val="1010872159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2680718928530135"/>
          <c:y val="4.6881709133692037E-2"/>
          <c:w val="0.46886720123752212"/>
          <c:h val="0.9504638913646810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cap="small" normalizeH="0" baseline="0">
              <a:ln cmpd="sng">
                <a:solidFill>
                  <a:srgbClr val="006600">
                    <a:alpha val="99000"/>
                  </a:srgbClr>
                </a:solidFill>
              </a:ln>
              <a:solidFill>
                <a:srgbClr val="0066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image" Target="../media/image3.png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image" Target="../media/image3.png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562A607-D8A3-46E3-A7D7-6C0E1638D2CE}" type="doc">
      <dgm:prSet loTypeId="urn:microsoft.com/office/officeart/2008/layout/PictureStrip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C6D5043-A9E6-40D9-A3EA-0ABC448F189C}">
      <dgm:prSet phldrT="[Текст]" custT="1"/>
      <dgm:spPr>
        <a:gradFill rotWithShape="0">
          <a:gsLst>
            <a:gs pos="0">
              <a:schemeClr val="accent5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cmpd="sng">
          <a:solidFill>
            <a:schemeClr val="accent5">
              <a:lumMod val="75000"/>
            </a:schemeClr>
          </a:solidFill>
        </a:ln>
      </dgm:spPr>
      <dgm:t>
        <a:bodyPr/>
        <a:lstStyle/>
        <a:p>
          <a:r>
            <a:rPr lang="ru-RU" sz="1600" b="0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содержание ГУ «Территориальный центр социального обслуживания населения» -               5 987 тыс. рублей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84D36F0-430C-44A6-B562-C09CD374CDA5}" type="parTrans" cxnId="{2095C8C7-2A4A-4CFC-8AF0-EE498E25DD43}">
      <dgm:prSet/>
      <dgm:spPr/>
      <dgm:t>
        <a:bodyPr/>
        <a:lstStyle/>
        <a:p>
          <a:endParaRPr lang="ru-RU"/>
        </a:p>
      </dgm:t>
    </dgm:pt>
    <dgm:pt modelId="{CC098087-94C1-47CC-A534-5CE2CF4F4C0A}" type="sibTrans" cxnId="{2095C8C7-2A4A-4CFC-8AF0-EE498E25DD43}">
      <dgm:prSet/>
      <dgm:spPr/>
      <dgm:t>
        <a:bodyPr/>
        <a:lstStyle/>
        <a:p>
          <a:endParaRPr lang="ru-RU"/>
        </a:p>
      </dgm:t>
    </dgm:pt>
    <dgm:pt modelId="{F9F339C5-D5FD-4919-A8C2-CA3DD450C016}">
      <dgm:prSet phldrT="[Текст]" custT="1"/>
      <dgm:spPr>
        <a:gradFill rotWithShape="0">
          <a:gsLst>
            <a:gs pos="0">
              <a:schemeClr val="accent5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cmpd="sng">
          <a:solidFill>
            <a:schemeClr val="accent5">
              <a:lumMod val="75000"/>
            </a:schemeClr>
          </a:solidFill>
        </a:ln>
      </dgm:spPr>
      <dgm:t>
        <a:bodyPr/>
        <a:lstStyle/>
        <a:p>
          <a:r>
            <a:rPr lang="ru-RU" sz="1600" b="0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адресная социальная помощь - 924 тыс. рублей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5A5239E-EF56-4F53-A0C5-8229B497D18A}" type="parTrans" cxnId="{C6A8AE7B-D235-45A3-9F08-39037CDCFD0D}">
      <dgm:prSet/>
      <dgm:spPr/>
      <dgm:t>
        <a:bodyPr/>
        <a:lstStyle/>
        <a:p>
          <a:endParaRPr lang="ru-RU"/>
        </a:p>
      </dgm:t>
    </dgm:pt>
    <dgm:pt modelId="{5E268F4D-2F09-4B4C-94BF-683B61E2EE9E}" type="sibTrans" cxnId="{C6A8AE7B-D235-45A3-9F08-39037CDCFD0D}">
      <dgm:prSet/>
      <dgm:spPr/>
      <dgm:t>
        <a:bodyPr/>
        <a:lstStyle/>
        <a:p>
          <a:endParaRPr lang="ru-RU"/>
        </a:p>
      </dgm:t>
    </dgm:pt>
    <dgm:pt modelId="{B5F01414-71C6-4E82-B2F7-228DC54E6F75}">
      <dgm:prSet phldrT="[Текст]" custT="1"/>
      <dgm:spPr>
        <a:gradFill rotWithShape="0">
          <a:gsLst>
            <a:gs pos="0">
              <a:schemeClr val="accent5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cmpd="sng">
          <a:solidFill>
            <a:schemeClr val="accent5">
              <a:lumMod val="75000"/>
            </a:schemeClr>
          </a:solidFill>
        </a:ln>
      </dgm:spPr>
      <dgm:t>
        <a:bodyPr/>
        <a:lstStyle/>
        <a:p>
          <a:r>
            <a:rPr lang="ru-RU" sz="1600" b="0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пособие по опеке - 700 тыс. рублей 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0959A26-1D6F-4973-8C14-5B67D5C766D7}" type="parTrans" cxnId="{4D6A529A-EA49-40FE-908F-B993D8C90AD0}">
      <dgm:prSet/>
      <dgm:spPr/>
      <dgm:t>
        <a:bodyPr/>
        <a:lstStyle/>
        <a:p>
          <a:endParaRPr lang="ru-RU"/>
        </a:p>
      </dgm:t>
    </dgm:pt>
    <dgm:pt modelId="{49185874-E160-404C-9A7C-FF429541B3E2}" type="sibTrans" cxnId="{4D6A529A-EA49-40FE-908F-B993D8C90AD0}">
      <dgm:prSet/>
      <dgm:spPr/>
      <dgm:t>
        <a:bodyPr/>
        <a:lstStyle/>
        <a:p>
          <a:endParaRPr lang="ru-RU"/>
        </a:p>
      </dgm:t>
    </dgm:pt>
    <dgm:pt modelId="{C96EB277-F71B-4129-A5AA-D7B429E3647D}">
      <dgm:prSet phldrT="[Текст]" custT="1"/>
      <dgm:spPr>
        <a:gradFill rotWithShape="0">
          <a:gsLst>
            <a:gs pos="0">
              <a:schemeClr val="accent5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cmpd="sng">
          <a:solidFill>
            <a:schemeClr val="accent5">
              <a:lumMod val="75000"/>
            </a:schemeClr>
          </a:solidFill>
        </a:ln>
      </dgm:spPr>
      <dgm:t>
        <a:bodyPr/>
        <a:lstStyle/>
        <a:p>
          <a:r>
            <a:rPr lang="ru-RU" sz="1600" b="0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единовременная материальная помощь к учебному году - 203 тыс. рублей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301D92F-9B15-4620-9666-EB1A82260F9F}" type="parTrans" cxnId="{21B64757-7256-4E70-804F-256459CC7D59}">
      <dgm:prSet/>
      <dgm:spPr/>
      <dgm:t>
        <a:bodyPr/>
        <a:lstStyle/>
        <a:p>
          <a:endParaRPr lang="ru-RU"/>
        </a:p>
      </dgm:t>
    </dgm:pt>
    <dgm:pt modelId="{B88B71E0-7B44-46C3-BE2B-419EF168F2EF}" type="sibTrans" cxnId="{21B64757-7256-4E70-804F-256459CC7D59}">
      <dgm:prSet/>
      <dgm:spPr/>
      <dgm:t>
        <a:bodyPr/>
        <a:lstStyle/>
        <a:p>
          <a:endParaRPr lang="ru-RU"/>
        </a:p>
      </dgm:t>
    </dgm:pt>
    <dgm:pt modelId="{4BDED271-1D1A-4001-990A-4FF48EBB9049}">
      <dgm:prSet phldrT="[Текст]" custT="1"/>
      <dgm:spPr>
        <a:gradFill rotWithShape="0">
          <a:gsLst>
            <a:gs pos="0">
              <a:schemeClr val="accent5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cmpd="sng">
          <a:solidFill>
            <a:schemeClr val="accent5">
              <a:lumMod val="75000"/>
            </a:schemeClr>
          </a:solidFill>
        </a:ln>
      </dgm:spPr>
      <dgm:t>
        <a:bodyPr/>
        <a:lstStyle/>
        <a:p>
          <a:r>
            <a:rPr lang="ru-RU" sz="1600" b="0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бесплатное обеспечение продуктами питания детей первых двух лет жизни - 56 тыс. рублей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947DFC1-4CB5-4708-A7F5-69B0005D446E}" type="parTrans" cxnId="{01AF3D11-E460-4816-B75D-29BFC1BF8BA2}">
      <dgm:prSet/>
      <dgm:spPr/>
      <dgm:t>
        <a:bodyPr/>
        <a:lstStyle/>
        <a:p>
          <a:endParaRPr lang="ru-RU"/>
        </a:p>
      </dgm:t>
    </dgm:pt>
    <dgm:pt modelId="{DAD6F144-0DBE-41EA-B235-3C28AA614C21}" type="sibTrans" cxnId="{01AF3D11-E460-4816-B75D-29BFC1BF8BA2}">
      <dgm:prSet/>
      <dgm:spPr/>
      <dgm:t>
        <a:bodyPr/>
        <a:lstStyle/>
        <a:p>
          <a:endParaRPr lang="ru-RU"/>
        </a:p>
      </dgm:t>
    </dgm:pt>
    <dgm:pt modelId="{0A91E5F9-5029-42ED-8183-E6762B95E8B5}">
      <dgm:prSet phldrT="[Текст]" custT="1"/>
      <dgm:spPr>
        <a:gradFill rotWithShape="0">
          <a:gsLst>
            <a:gs pos="0">
              <a:schemeClr val="accent5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cmpd="sng">
          <a:solidFill>
            <a:schemeClr val="accent5">
              <a:lumMod val="75000"/>
            </a:schemeClr>
          </a:solidFill>
        </a:ln>
      </dgm:spPr>
      <dgm:t>
        <a:bodyPr/>
        <a:lstStyle/>
        <a:p>
          <a:r>
            <a:rPr lang="ru-RU" sz="1600" b="0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противопожарные мероприятия - 41 тыс. рулей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C273E22-128B-4875-816D-E9ED0E42034E}" type="parTrans" cxnId="{03764F3B-A748-452C-83D6-92E9D1792344}">
      <dgm:prSet/>
      <dgm:spPr/>
      <dgm:t>
        <a:bodyPr/>
        <a:lstStyle/>
        <a:p>
          <a:endParaRPr lang="ru-RU"/>
        </a:p>
      </dgm:t>
    </dgm:pt>
    <dgm:pt modelId="{D9FE5E12-6C4F-401E-9ABD-2FD1E6836E2D}" type="sibTrans" cxnId="{03764F3B-A748-452C-83D6-92E9D1792344}">
      <dgm:prSet/>
      <dgm:spPr/>
      <dgm:t>
        <a:bodyPr/>
        <a:lstStyle/>
        <a:p>
          <a:endParaRPr lang="ru-RU"/>
        </a:p>
      </dgm:t>
    </dgm:pt>
    <dgm:pt modelId="{D947DCCF-4C2B-4710-952D-C7EDF15AD9C0}">
      <dgm:prSet phldrT="[Текст]" custT="1"/>
      <dgm:spPr>
        <a:gradFill rotWithShape="0">
          <a:gsLst>
            <a:gs pos="0">
              <a:schemeClr val="accent5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cmpd="sng">
          <a:solidFill>
            <a:schemeClr val="accent5">
              <a:lumMod val="75000"/>
            </a:schemeClr>
          </a:solidFill>
        </a:ln>
      </dgm:spPr>
      <dgm:t>
        <a:bodyPr/>
        <a:lstStyle/>
        <a:p>
          <a:r>
            <a:rPr lang="ru-RU" sz="1600" b="0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другие расходы  </a:t>
          </a:r>
          <a:r>
            <a:rPr lang="ru-RU" sz="1600" b="0" i="0" u="none" smtClean="0">
              <a:latin typeface="Times New Roman" panose="02020603050405020304" pitchFamily="18" charset="0"/>
              <a:cs typeface="Times New Roman" panose="02020603050405020304" pitchFamily="18" charset="0"/>
            </a:rPr>
            <a:t>- 387 </a:t>
          </a:r>
          <a:r>
            <a:rPr lang="ru-RU" sz="1600" b="0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тыс. рублей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DE1839A-40C2-49B0-B264-AB1A804CAA52}" type="parTrans" cxnId="{DE47664B-5657-4F91-B6C5-892DF5073C79}">
      <dgm:prSet/>
      <dgm:spPr/>
      <dgm:t>
        <a:bodyPr/>
        <a:lstStyle/>
        <a:p>
          <a:endParaRPr lang="ru-RU"/>
        </a:p>
      </dgm:t>
    </dgm:pt>
    <dgm:pt modelId="{7C57E95C-9FC9-4D99-8046-49C80C60AE89}" type="sibTrans" cxnId="{DE47664B-5657-4F91-B6C5-892DF5073C79}">
      <dgm:prSet/>
      <dgm:spPr/>
      <dgm:t>
        <a:bodyPr/>
        <a:lstStyle/>
        <a:p>
          <a:endParaRPr lang="ru-RU"/>
        </a:p>
      </dgm:t>
    </dgm:pt>
    <dgm:pt modelId="{2D051332-462B-46E9-9B4C-A089F87ED20B}">
      <dgm:prSet phldrT="[Текст]" custT="1"/>
      <dgm:spPr>
        <a:gradFill rotWithShape="0">
          <a:gsLst>
            <a:gs pos="0">
              <a:schemeClr val="accent5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cmpd="sng">
          <a:solidFill>
            <a:schemeClr val="accent5">
              <a:lumMod val="75000"/>
            </a:schemeClr>
          </a:solidFill>
        </a:ln>
      </dgm:spPr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одноразовая безвозмездная субсидия на строительство жилья - 152 тыс. рублей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8EF8ADF-28EE-47E8-8826-6BC060C4CC43}" type="sibTrans" cxnId="{2546916D-3FE3-4DA2-B5D4-66FC344F7A49}">
      <dgm:prSet/>
      <dgm:spPr/>
      <dgm:t>
        <a:bodyPr/>
        <a:lstStyle/>
        <a:p>
          <a:endParaRPr lang="ru-RU"/>
        </a:p>
      </dgm:t>
    </dgm:pt>
    <dgm:pt modelId="{6FABA426-8453-43FB-85BA-50537B2B3428}" type="parTrans" cxnId="{2546916D-3FE3-4DA2-B5D4-66FC344F7A49}">
      <dgm:prSet/>
      <dgm:spPr/>
      <dgm:t>
        <a:bodyPr/>
        <a:lstStyle/>
        <a:p>
          <a:endParaRPr lang="ru-RU"/>
        </a:p>
      </dgm:t>
    </dgm:pt>
    <dgm:pt modelId="{DBB12016-DA5C-4FF4-AEE2-95ED13AA008C}" type="pres">
      <dgm:prSet presAssocID="{D562A607-D8A3-46E3-A7D7-6C0E1638D2C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3FDED48-7555-4AEA-BE46-1269D3CBB25D}" type="pres">
      <dgm:prSet presAssocID="{7C6D5043-A9E6-40D9-A3EA-0ABC448F189C}" presName="composite" presStyleCnt="0"/>
      <dgm:spPr/>
    </dgm:pt>
    <dgm:pt modelId="{17D140A1-B555-4757-B36F-8D9DB1F64549}" type="pres">
      <dgm:prSet presAssocID="{7C6D5043-A9E6-40D9-A3EA-0ABC448F189C}" presName="rect1" presStyleLbl="trAlignAcc1" presStyleIdx="0" presStyleCnt="8" custScaleX="180265" custScaleY="77046" custLinFactNeighborX="13647" custLinFactNeighborY="-171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75114E-3359-45E2-A9A0-137924620DBF}" type="pres">
      <dgm:prSet presAssocID="{7C6D5043-A9E6-40D9-A3EA-0ABC448F189C}" presName="rect2" presStyleLbl="fgImgPlace1" presStyleIdx="0" presStyleCnt="8" custScaleX="118514" custScaleY="53122" custLinFactX="-71452" custLinFactNeighborX="-100000" custLinFactNeighborY="-2080"/>
      <dgm:spPr>
        <a:blipFill rotWithShape="1">
          <a:blip xmlns:r="http://schemas.openxmlformats.org/officeDocument/2006/relationships" r:embed="rId1"/>
          <a:stretch>
            <a:fillRect/>
          </a:stretch>
        </a:blipFill>
        <a:ln>
          <a:solidFill>
            <a:srgbClr val="006600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ru-RU"/>
        </a:p>
      </dgm:t>
    </dgm:pt>
    <dgm:pt modelId="{57384730-29F1-484A-B38A-90D53821E431}" type="pres">
      <dgm:prSet presAssocID="{CC098087-94C1-47CC-A534-5CE2CF4F4C0A}" presName="sibTrans" presStyleCnt="0"/>
      <dgm:spPr/>
    </dgm:pt>
    <dgm:pt modelId="{CBCC1118-3037-4F14-988B-8195A32E6EAB}" type="pres">
      <dgm:prSet presAssocID="{F9F339C5-D5FD-4919-A8C2-CA3DD450C016}" presName="composite" presStyleCnt="0"/>
      <dgm:spPr/>
    </dgm:pt>
    <dgm:pt modelId="{5AE8BD3C-2711-434D-B231-8E5EE9A83E4E}" type="pres">
      <dgm:prSet presAssocID="{F9F339C5-D5FD-4919-A8C2-CA3DD450C016}" presName="rect1" presStyleLbl="trAlignAcc1" presStyleIdx="1" presStyleCnt="8" custScaleX="178306" custScaleY="49439" custLinFactNeighborX="13251" custLinFactNeighborY="517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C2651F-DDCC-481A-86CE-3191A97C92D4}" type="pres">
      <dgm:prSet presAssocID="{F9F339C5-D5FD-4919-A8C2-CA3DD450C016}" presName="rect2" presStyleLbl="fgImgPlace1" presStyleIdx="1" presStyleCnt="8" custScaleX="113266" custScaleY="47889" custLinFactX="-67845" custLinFactNeighborX="-100000" custLinFactNeighborY="50597"/>
      <dgm:spPr>
        <a:blipFill rotWithShape="1">
          <a:blip xmlns:r="http://schemas.openxmlformats.org/officeDocument/2006/relationships" r:embed="rId2"/>
          <a:stretch>
            <a:fillRect/>
          </a:stretch>
        </a:blipFill>
        <a:ln>
          <a:solidFill>
            <a:srgbClr val="006600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ru-RU"/>
        </a:p>
      </dgm:t>
    </dgm:pt>
    <dgm:pt modelId="{25DA6D46-F509-43D9-A565-32D7BFF76310}" type="pres">
      <dgm:prSet presAssocID="{5E268F4D-2F09-4B4C-94BF-683B61E2EE9E}" presName="sibTrans" presStyleCnt="0"/>
      <dgm:spPr/>
    </dgm:pt>
    <dgm:pt modelId="{FC2F6A03-C901-4F4E-8F65-34CCDB54068A}" type="pres">
      <dgm:prSet presAssocID="{B5F01414-71C6-4E82-B2F7-228DC54E6F75}" presName="composite" presStyleCnt="0"/>
      <dgm:spPr/>
    </dgm:pt>
    <dgm:pt modelId="{4982ADC1-379B-488F-9420-D8E695786725}" type="pres">
      <dgm:prSet presAssocID="{B5F01414-71C6-4E82-B2F7-228DC54E6F75}" presName="rect1" presStyleLbl="trAlignAcc1" presStyleIdx="2" presStyleCnt="8" custScaleX="177596" custScaleY="47250" custLinFactNeighborX="13130" custLinFactNeighborY="-9587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66C8FB-BAFB-4345-B4D1-F15DD7C0C79E}" type="pres">
      <dgm:prSet presAssocID="{B5F01414-71C6-4E82-B2F7-228DC54E6F75}" presName="rect2" presStyleLbl="fgImgPlace1" presStyleIdx="2" presStyleCnt="8" custFlipHor="1" custScaleX="109561" custScaleY="48902" custLinFactX="-71486" custLinFactNeighborX="-100000" custLinFactNeighborY="-83530"/>
      <dgm:spPr>
        <a:blipFill rotWithShape="1">
          <a:blip xmlns:r="http://schemas.openxmlformats.org/officeDocument/2006/relationships" r:embed="rId3"/>
          <a:stretch>
            <a:fillRect/>
          </a:stretch>
        </a:blipFill>
        <a:ln>
          <a:solidFill>
            <a:srgbClr val="006600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ru-RU"/>
        </a:p>
      </dgm:t>
    </dgm:pt>
    <dgm:pt modelId="{498EAD10-138E-4F3E-BCDC-FF8202509628}" type="pres">
      <dgm:prSet presAssocID="{49185874-E160-404C-9A7C-FF429541B3E2}" presName="sibTrans" presStyleCnt="0"/>
      <dgm:spPr/>
    </dgm:pt>
    <dgm:pt modelId="{8F977FBB-73F5-4356-B882-54F120169F1A}" type="pres">
      <dgm:prSet presAssocID="{C96EB277-F71B-4129-A5AA-D7B429E3647D}" presName="composite" presStyleCnt="0"/>
      <dgm:spPr/>
    </dgm:pt>
    <dgm:pt modelId="{788F1EF3-D151-41DA-9360-88D334C69EA2}" type="pres">
      <dgm:prSet presAssocID="{C96EB277-F71B-4129-A5AA-D7B429E3647D}" presName="rect1" presStyleLbl="trAlignAcc1" presStyleIdx="3" presStyleCnt="8" custScaleX="180585" custScaleY="51300" custLinFactNeighborX="11580" custLinFactNeighborY="-176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BA6DE3-406B-400C-B72E-0341B1FEFFD8}" type="pres">
      <dgm:prSet presAssocID="{C96EB277-F71B-4129-A5AA-D7B429E3647D}" presName="rect2" presStyleLbl="fgImgPlace1" presStyleIdx="3" presStyleCnt="8" custScaleX="117486" custScaleY="50671" custLinFactX="-65480" custLinFactNeighborX="-100000" custLinFactNeighborY="-8483"/>
      <dgm:spPr>
        <a:blipFill rotWithShape="1">
          <a:blip xmlns:r="http://schemas.openxmlformats.org/officeDocument/2006/relationships" r:embed="rId4"/>
          <a:stretch>
            <a:fillRect/>
          </a:stretch>
        </a:blipFill>
        <a:ln>
          <a:solidFill>
            <a:srgbClr val="006600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ru-RU"/>
        </a:p>
      </dgm:t>
    </dgm:pt>
    <dgm:pt modelId="{7DC430B5-2EED-4AA4-8E31-678B35CD3388}" type="pres">
      <dgm:prSet presAssocID="{B88B71E0-7B44-46C3-BE2B-419EF168F2EF}" presName="sibTrans" presStyleCnt="0"/>
      <dgm:spPr/>
    </dgm:pt>
    <dgm:pt modelId="{9ED7A046-AC4C-482B-B8A3-21E96DB6F598}" type="pres">
      <dgm:prSet presAssocID="{4BDED271-1D1A-4001-990A-4FF48EBB9049}" presName="composite" presStyleCnt="0"/>
      <dgm:spPr/>
    </dgm:pt>
    <dgm:pt modelId="{E201F29B-D9C6-42A1-B98B-7A7C2110FA7B}" type="pres">
      <dgm:prSet presAssocID="{4BDED271-1D1A-4001-990A-4FF48EBB9049}" presName="rect1" presStyleLbl="trAlignAcc1" presStyleIdx="4" presStyleCnt="8" custScaleX="180677" custScaleY="60155" custLinFactNeighborX="12807" custLinFactNeighborY="-130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FACA2B-EF9E-4717-8FCD-93337D05ECAB}" type="pres">
      <dgm:prSet presAssocID="{4BDED271-1D1A-4001-990A-4FF48EBB9049}" presName="rect2" presStyleLbl="fgImgPlace1" presStyleIdx="4" presStyleCnt="8" custScaleX="114854" custScaleY="55357" custLinFactX="-67594" custLinFactNeighborX="-100000" custLinFactNeighborY="-6075"/>
      <dgm:spPr>
        <a:blipFill rotWithShape="1">
          <a:blip xmlns:r="http://schemas.openxmlformats.org/officeDocument/2006/relationships" r:embed="rId5"/>
          <a:stretch>
            <a:fillRect/>
          </a:stretch>
        </a:blipFill>
        <a:ln>
          <a:solidFill>
            <a:srgbClr val="006600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ru-RU"/>
        </a:p>
      </dgm:t>
    </dgm:pt>
    <dgm:pt modelId="{1E737980-7F93-41E3-A1EE-953202EAD77D}" type="pres">
      <dgm:prSet presAssocID="{DAD6F144-0DBE-41EA-B235-3C28AA614C21}" presName="sibTrans" presStyleCnt="0"/>
      <dgm:spPr/>
    </dgm:pt>
    <dgm:pt modelId="{BA1FB54E-2EE9-430E-B761-CDB9BDD91264}" type="pres">
      <dgm:prSet presAssocID="{0A91E5F9-5029-42ED-8183-E6762B95E8B5}" presName="composite" presStyleCnt="0"/>
      <dgm:spPr/>
    </dgm:pt>
    <dgm:pt modelId="{7DA79E79-1D9A-4C61-87D3-1B4C18C85020}" type="pres">
      <dgm:prSet presAssocID="{0A91E5F9-5029-42ED-8183-E6762B95E8B5}" presName="rect1" presStyleLbl="trAlignAcc1" presStyleIdx="5" presStyleCnt="8" custScaleX="179595" custScaleY="49512" custLinFactNeighborX="14512" custLinFactNeighborY="-124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AA3884-BEFA-4C20-BCBA-A5E52A4FE49C}" type="pres">
      <dgm:prSet presAssocID="{0A91E5F9-5029-42ED-8183-E6762B95E8B5}" presName="rect2" presStyleLbl="fgImgPlace1" presStyleIdx="5" presStyleCnt="8" custScaleX="107100" custScaleY="47012" custLinFactX="-64962" custLinFactNeighborX="-100000" custLinFactNeighborY="-5762"/>
      <dgm:spPr>
        <a:blipFill rotWithShape="1">
          <a:blip xmlns:r="http://schemas.openxmlformats.org/officeDocument/2006/relationships" r:embed="rId6"/>
          <a:stretch>
            <a:fillRect/>
          </a:stretch>
        </a:blipFill>
        <a:ln>
          <a:solidFill>
            <a:srgbClr val="006600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ru-RU"/>
        </a:p>
      </dgm:t>
    </dgm:pt>
    <dgm:pt modelId="{1D5A1BA3-21C5-4983-BDFB-FAD9B6169410}" type="pres">
      <dgm:prSet presAssocID="{D9FE5E12-6C4F-401E-9ABD-2FD1E6836E2D}" presName="sibTrans" presStyleCnt="0"/>
      <dgm:spPr/>
    </dgm:pt>
    <dgm:pt modelId="{44A31E3D-69FE-4AAC-AA72-08AA4E910861}" type="pres">
      <dgm:prSet presAssocID="{D947DCCF-4C2B-4710-952D-C7EDF15AD9C0}" presName="composite" presStyleCnt="0"/>
      <dgm:spPr/>
    </dgm:pt>
    <dgm:pt modelId="{4E86E6AD-9816-44D8-9B8D-AABF467412F8}" type="pres">
      <dgm:prSet presAssocID="{D947DCCF-4C2B-4710-952D-C7EDF15AD9C0}" presName="rect1" presStyleLbl="trAlignAcc1" presStyleIdx="6" presStyleCnt="8" custScaleX="179637" custScaleY="49069" custLinFactNeighborX="14750" custLinFactNeighborY="-71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2FAE6B-BC7A-4BCD-BCBC-DD44CCF78CBB}" type="pres">
      <dgm:prSet presAssocID="{D947DCCF-4C2B-4710-952D-C7EDF15AD9C0}" presName="rect2" presStyleLbl="fgImgPlace1" presStyleIdx="6" presStyleCnt="8" custScaleX="113162" custScaleY="55394" custLinFactX="-58186" custLinFactNeighborX="-100000" custLinFactNeighborY="-7235"/>
      <dgm:spPr>
        <a:blipFill rotWithShape="1">
          <a:blip xmlns:r="http://schemas.openxmlformats.org/officeDocument/2006/relationships" r:embed="rId7"/>
          <a:stretch>
            <a:fillRect/>
          </a:stretch>
        </a:blipFill>
        <a:ln>
          <a:solidFill>
            <a:srgbClr val="006600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ru-RU"/>
        </a:p>
      </dgm:t>
    </dgm:pt>
    <dgm:pt modelId="{863C400D-A3CF-4E9D-B5E0-DF98D5579455}" type="pres">
      <dgm:prSet presAssocID="{7C57E95C-9FC9-4D99-8046-49C80C60AE89}" presName="sibTrans" presStyleCnt="0"/>
      <dgm:spPr/>
    </dgm:pt>
    <dgm:pt modelId="{89C6013C-1ACF-4EFF-AC8A-9158CAEBD67D}" type="pres">
      <dgm:prSet presAssocID="{2D051332-462B-46E9-9B4C-A089F87ED20B}" presName="composite" presStyleCnt="0"/>
      <dgm:spPr/>
    </dgm:pt>
    <dgm:pt modelId="{D7D81C28-01B3-496C-BBD7-B363303E04FD}" type="pres">
      <dgm:prSet presAssocID="{2D051332-462B-46E9-9B4C-A089F87ED20B}" presName="rect1" presStyleLbl="trAlignAcc1" presStyleIdx="7" presStyleCnt="8" custScaleX="179790" custScaleY="69806" custLinFactNeighborX="15326" custLinFactNeighborY="-14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19166A-3178-49BE-A11F-FAE7072A4C9E}" type="pres">
      <dgm:prSet presAssocID="{2D051332-462B-46E9-9B4C-A089F87ED20B}" presName="rect2" presStyleLbl="fgImgPlace1" presStyleIdx="7" presStyleCnt="8" custScaleX="116093" custScaleY="59576" custLinFactX="-55979" custLinFactNeighborX="-100000" custLinFactNeighborY="5254"/>
      <dgm:spPr>
        <a:blipFill rotWithShape="1">
          <a:blip xmlns:r="http://schemas.openxmlformats.org/officeDocument/2006/relationships" r:embed="rId8"/>
          <a:stretch>
            <a:fillRect/>
          </a:stretch>
        </a:blipFill>
        <a:ln>
          <a:solidFill>
            <a:srgbClr val="006600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ru-RU"/>
        </a:p>
      </dgm:t>
    </dgm:pt>
  </dgm:ptLst>
  <dgm:cxnLst>
    <dgm:cxn modelId="{21B64757-7256-4E70-804F-256459CC7D59}" srcId="{D562A607-D8A3-46E3-A7D7-6C0E1638D2CE}" destId="{C96EB277-F71B-4129-A5AA-D7B429E3647D}" srcOrd="3" destOrd="0" parTransId="{B301D92F-9B15-4620-9666-EB1A82260F9F}" sibTransId="{B88B71E0-7B44-46C3-BE2B-419EF168F2EF}"/>
    <dgm:cxn modelId="{C6A8AE7B-D235-45A3-9F08-39037CDCFD0D}" srcId="{D562A607-D8A3-46E3-A7D7-6C0E1638D2CE}" destId="{F9F339C5-D5FD-4919-A8C2-CA3DD450C016}" srcOrd="1" destOrd="0" parTransId="{F5A5239E-EF56-4F53-A0C5-8229B497D18A}" sibTransId="{5E268F4D-2F09-4B4C-94BF-683B61E2EE9E}"/>
    <dgm:cxn modelId="{ACE6F046-93F7-4060-BE19-546DC7341F75}" type="presOf" srcId="{D947DCCF-4C2B-4710-952D-C7EDF15AD9C0}" destId="{4E86E6AD-9816-44D8-9B8D-AABF467412F8}" srcOrd="0" destOrd="0" presId="urn:microsoft.com/office/officeart/2008/layout/PictureStrips"/>
    <dgm:cxn modelId="{259AB4DC-9569-47F2-AE44-27D4CE1252AF}" type="presOf" srcId="{2D051332-462B-46E9-9B4C-A089F87ED20B}" destId="{D7D81C28-01B3-496C-BBD7-B363303E04FD}" srcOrd="0" destOrd="0" presId="urn:microsoft.com/office/officeart/2008/layout/PictureStrips"/>
    <dgm:cxn modelId="{E335F6F7-5E35-4C43-B93B-D591761ADEEC}" type="presOf" srcId="{F9F339C5-D5FD-4919-A8C2-CA3DD450C016}" destId="{5AE8BD3C-2711-434D-B231-8E5EE9A83E4E}" srcOrd="0" destOrd="0" presId="urn:microsoft.com/office/officeart/2008/layout/PictureStrips"/>
    <dgm:cxn modelId="{1BFEA627-C535-41CC-A0DA-CEAD4AB853C2}" type="presOf" srcId="{B5F01414-71C6-4E82-B2F7-228DC54E6F75}" destId="{4982ADC1-379B-488F-9420-D8E695786725}" srcOrd="0" destOrd="0" presId="urn:microsoft.com/office/officeart/2008/layout/PictureStrips"/>
    <dgm:cxn modelId="{4AAF6213-C130-44B9-8E87-07600F40D4D8}" type="presOf" srcId="{C96EB277-F71B-4129-A5AA-D7B429E3647D}" destId="{788F1EF3-D151-41DA-9360-88D334C69EA2}" srcOrd="0" destOrd="0" presId="urn:microsoft.com/office/officeart/2008/layout/PictureStrips"/>
    <dgm:cxn modelId="{01AF3D11-E460-4816-B75D-29BFC1BF8BA2}" srcId="{D562A607-D8A3-46E3-A7D7-6C0E1638D2CE}" destId="{4BDED271-1D1A-4001-990A-4FF48EBB9049}" srcOrd="4" destOrd="0" parTransId="{3947DFC1-4CB5-4708-A7F5-69B0005D446E}" sibTransId="{DAD6F144-0DBE-41EA-B235-3C28AA614C21}"/>
    <dgm:cxn modelId="{4D6A529A-EA49-40FE-908F-B993D8C90AD0}" srcId="{D562A607-D8A3-46E3-A7D7-6C0E1638D2CE}" destId="{B5F01414-71C6-4E82-B2F7-228DC54E6F75}" srcOrd="2" destOrd="0" parTransId="{00959A26-1D6F-4973-8C14-5B67D5C766D7}" sibTransId="{49185874-E160-404C-9A7C-FF429541B3E2}"/>
    <dgm:cxn modelId="{03764F3B-A748-452C-83D6-92E9D1792344}" srcId="{D562A607-D8A3-46E3-A7D7-6C0E1638D2CE}" destId="{0A91E5F9-5029-42ED-8183-E6762B95E8B5}" srcOrd="5" destOrd="0" parTransId="{CC273E22-128B-4875-816D-E9ED0E42034E}" sibTransId="{D9FE5E12-6C4F-401E-9ABD-2FD1E6836E2D}"/>
    <dgm:cxn modelId="{2546916D-3FE3-4DA2-B5D4-66FC344F7A49}" srcId="{D562A607-D8A3-46E3-A7D7-6C0E1638D2CE}" destId="{2D051332-462B-46E9-9B4C-A089F87ED20B}" srcOrd="7" destOrd="0" parTransId="{6FABA426-8453-43FB-85BA-50537B2B3428}" sibTransId="{48EF8ADF-28EE-47E8-8826-6BC060C4CC43}"/>
    <dgm:cxn modelId="{DE47664B-5657-4F91-B6C5-892DF5073C79}" srcId="{D562A607-D8A3-46E3-A7D7-6C0E1638D2CE}" destId="{D947DCCF-4C2B-4710-952D-C7EDF15AD9C0}" srcOrd="6" destOrd="0" parTransId="{CDE1839A-40C2-49B0-B264-AB1A804CAA52}" sibTransId="{7C57E95C-9FC9-4D99-8046-49C80C60AE89}"/>
    <dgm:cxn modelId="{50974BE2-38AD-4B08-854D-55A13F03B8C2}" type="presOf" srcId="{4BDED271-1D1A-4001-990A-4FF48EBB9049}" destId="{E201F29B-D9C6-42A1-B98B-7A7C2110FA7B}" srcOrd="0" destOrd="0" presId="urn:microsoft.com/office/officeart/2008/layout/PictureStrips"/>
    <dgm:cxn modelId="{2095C8C7-2A4A-4CFC-8AF0-EE498E25DD43}" srcId="{D562A607-D8A3-46E3-A7D7-6C0E1638D2CE}" destId="{7C6D5043-A9E6-40D9-A3EA-0ABC448F189C}" srcOrd="0" destOrd="0" parTransId="{384D36F0-430C-44A6-B562-C09CD374CDA5}" sibTransId="{CC098087-94C1-47CC-A534-5CE2CF4F4C0A}"/>
    <dgm:cxn modelId="{07A2C8D8-7ED7-44FE-B281-85CC778D5994}" type="presOf" srcId="{D562A607-D8A3-46E3-A7D7-6C0E1638D2CE}" destId="{DBB12016-DA5C-4FF4-AEE2-95ED13AA008C}" srcOrd="0" destOrd="0" presId="urn:microsoft.com/office/officeart/2008/layout/PictureStrips"/>
    <dgm:cxn modelId="{752164DF-BC6D-4E3E-B995-1E730BEE6FB9}" type="presOf" srcId="{7C6D5043-A9E6-40D9-A3EA-0ABC448F189C}" destId="{17D140A1-B555-4757-B36F-8D9DB1F64549}" srcOrd="0" destOrd="0" presId="urn:microsoft.com/office/officeart/2008/layout/PictureStrips"/>
    <dgm:cxn modelId="{A68E07DC-234F-4540-A47E-BB0F89541CAD}" type="presOf" srcId="{0A91E5F9-5029-42ED-8183-E6762B95E8B5}" destId="{7DA79E79-1D9A-4C61-87D3-1B4C18C85020}" srcOrd="0" destOrd="0" presId="urn:microsoft.com/office/officeart/2008/layout/PictureStrips"/>
    <dgm:cxn modelId="{9AEEB2B4-D4DE-45C0-9439-071B23C5B2ED}" type="presParOf" srcId="{DBB12016-DA5C-4FF4-AEE2-95ED13AA008C}" destId="{73FDED48-7555-4AEA-BE46-1269D3CBB25D}" srcOrd="0" destOrd="0" presId="urn:microsoft.com/office/officeart/2008/layout/PictureStrips"/>
    <dgm:cxn modelId="{BAE03AAD-1407-450F-9AC8-470492275829}" type="presParOf" srcId="{73FDED48-7555-4AEA-BE46-1269D3CBB25D}" destId="{17D140A1-B555-4757-B36F-8D9DB1F64549}" srcOrd="0" destOrd="0" presId="urn:microsoft.com/office/officeart/2008/layout/PictureStrips"/>
    <dgm:cxn modelId="{9F7381F7-F6A0-4784-9A06-30F78D1DF51C}" type="presParOf" srcId="{73FDED48-7555-4AEA-BE46-1269D3CBB25D}" destId="{D375114E-3359-45E2-A9A0-137924620DBF}" srcOrd="1" destOrd="0" presId="urn:microsoft.com/office/officeart/2008/layout/PictureStrips"/>
    <dgm:cxn modelId="{81E91F66-CF48-4B42-A885-C9A34DE5C79C}" type="presParOf" srcId="{DBB12016-DA5C-4FF4-AEE2-95ED13AA008C}" destId="{57384730-29F1-484A-B38A-90D53821E431}" srcOrd="1" destOrd="0" presId="urn:microsoft.com/office/officeart/2008/layout/PictureStrips"/>
    <dgm:cxn modelId="{BDBE44AF-D85E-466A-BF42-A1A299DA7D74}" type="presParOf" srcId="{DBB12016-DA5C-4FF4-AEE2-95ED13AA008C}" destId="{CBCC1118-3037-4F14-988B-8195A32E6EAB}" srcOrd="2" destOrd="0" presId="urn:microsoft.com/office/officeart/2008/layout/PictureStrips"/>
    <dgm:cxn modelId="{739CDA5C-9621-4033-AB62-C75E212F2022}" type="presParOf" srcId="{CBCC1118-3037-4F14-988B-8195A32E6EAB}" destId="{5AE8BD3C-2711-434D-B231-8E5EE9A83E4E}" srcOrd="0" destOrd="0" presId="urn:microsoft.com/office/officeart/2008/layout/PictureStrips"/>
    <dgm:cxn modelId="{4ADDAB25-6177-43F2-9A5F-8ABE738C96B1}" type="presParOf" srcId="{CBCC1118-3037-4F14-988B-8195A32E6EAB}" destId="{4AC2651F-DDCC-481A-86CE-3191A97C92D4}" srcOrd="1" destOrd="0" presId="urn:microsoft.com/office/officeart/2008/layout/PictureStrips"/>
    <dgm:cxn modelId="{38FF68BB-3CA2-4619-B301-2EB5DA884C83}" type="presParOf" srcId="{DBB12016-DA5C-4FF4-AEE2-95ED13AA008C}" destId="{25DA6D46-F509-43D9-A565-32D7BFF76310}" srcOrd="3" destOrd="0" presId="urn:microsoft.com/office/officeart/2008/layout/PictureStrips"/>
    <dgm:cxn modelId="{1A9E2AE9-29E3-4ACC-8252-0CB5F7BFCB2E}" type="presParOf" srcId="{DBB12016-DA5C-4FF4-AEE2-95ED13AA008C}" destId="{FC2F6A03-C901-4F4E-8F65-34CCDB54068A}" srcOrd="4" destOrd="0" presId="urn:microsoft.com/office/officeart/2008/layout/PictureStrips"/>
    <dgm:cxn modelId="{42DDD360-BC86-4628-9476-8246976CA956}" type="presParOf" srcId="{FC2F6A03-C901-4F4E-8F65-34CCDB54068A}" destId="{4982ADC1-379B-488F-9420-D8E695786725}" srcOrd="0" destOrd="0" presId="urn:microsoft.com/office/officeart/2008/layout/PictureStrips"/>
    <dgm:cxn modelId="{4E7670AF-769F-42F1-8974-E00F1F439593}" type="presParOf" srcId="{FC2F6A03-C901-4F4E-8F65-34CCDB54068A}" destId="{7466C8FB-BAFB-4345-B4D1-F15DD7C0C79E}" srcOrd="1" destOrd="0" presId="urn:microsoft.com/office/officeart/2008/layout/PictureStrips"/>
    <dgm:cxn modelId="{893674F7-EC36-4C0E-AE0A-878995E62B48}" type="presParOf" srcId="{DBB12016-DA5C-4FF4-AEE2-95ED13AA008C}" destId="{498EAD10-138E-4F3E-BCDC-FF8202509628}" srcOrd="5" destOrd="0" presId="urn:microsoft.com/office/officeart/2008/layout/PictureStrips"/>
    <dgm:cxn modelId="{E51A3456-C4EC-48EC-BB96-2173DAC6536F}" type="presParOf" srcId="{DBB12016-DA5C-4FF4-AEE2-95ED13AA008C}" destId="{8F977FBB-73F5-4356-B882-54F120169F1A}" srcOrd="6" destOrd="0" presId="urn:microsoft.com/office/officeart/2008/layout/PictureStrips"/>
    <dgm:cxn modelId="{8654D4EF-6CDD-45D5-A474-B836DB34568F}" type="presParOf" srcId="{8F977FBB-73F5-4356-B882-54F120169F1A}" destId="{788F1EF3-D151-41DA-9360-88D334C69EA2}" srcOrd="0" destOrd="0" presId="urn:microsoft.com/office/officeart/2008/layout/PictureStrips"/>
    <dgm:cxn modelId="{0F29173D-A428-4442-8907-79191E642A2A}" type="presParOf" srcId="{8F977FBB-73F5-4356-B882-54F120169F1A}" destId="{C0BA6DE3-406B-400C-B72E-0341B1FEFFD8}" srcOrd="1" destOrd="0" presId="urn:microsoft.com/office/officeart/2008/layout/PictureStrips"/>
    <dgm:cxn modelId="{91A2A7BB-D0BA-4C94-9EBA-AEAE2045F217}" type="presParOf" srcId="{DBB12016-DA5C-4FF4-AEE2-95ED13AA008C}" destId="{7DC430B5-2EED-4AA4-8E31-678B35CD3388}" srcOrd="7" destOrd="0" presId="urn:microsoft.com/office/officeart/2008/layout/PictureStrips"/>
    <dgm:cxn modelId="{444DE991-3A89-4F7E-8A1D-9CF69F1713BA}" type="presParOf" srcId="{DBB12016-DA5C-4FF4-AEE2-95ED13AA008C}" destId="{9ED7A046-AC4C-482B-B8A3-21E96DB6F598}" srcOrd="8" destOrd="0" presId="urn:microsoft.com/office/officeart/2008/layout/PictureStrips"/>
    <dgm:cxn modelId="{4536D2FA-DE2D-47A8-8A53-8A17A9F4EEAB}" type="presParOf" srcId="{9ED7A046-AC4C-482B-B8A3-21E96DB6F598}" destId="{E201F29B-D9C6-42A1-B98B-7A7C2110FA7B}" srcOrd="0" destOrd="0" presId="urn:microsoft.com/office/officeart/2008/layout/PictureStrips"/>
    <dgm:cxn modelId="{A7CD1528-54AA-44D5-AA35-B5554433DD61}" type="presParOf" srcId="{9ED7A046-AC4C-482B-B8A3-21E96DB6F598}" destId="{32FACA2B-EF9E-4717-8FCD-93337D05ECAB}" srcOrd="1" destOrd="0" presId="urn:microsoft.com/office/officeart/2008/layout/PictureStrips"/>
    <dgm:cxn modelId="{99ACD02E-9E18-432D-A6E6-7A5DEBB8357C}" type="presParOf" srcId="{DBB12016-DA5C-4FF4-AEE2-95ED13AA008C}" destId="{1E737980-7F93-41E3-A1EE-953202EAD77D}" srcOrd="9" destOrd="0" presId="urn:microsoft.com/office/officeart/2008/layout/PictureStrips"/>
    <dgm:cxn modelId="{A9C81966-E012-459A-A72B-346D407E78FF}" type="presParOf" srcId="{DBB12016-DA5C-4FF4-AEE2-95ED13AA008C}" destId="{BA1FB54E-2EE9-430E-B761-CDB9BDD91264}" srcOrd="10" destOrd="0" presId="urn:microsoft.com/office/officeart/2008/layout/PictureStrips"/>
    <dgm:cxn modelId="{B2F644E1-A93A-4E25-ABEA-BCD72797DB9B}" type="presParOf" srcId="{BA1FB54E-2EE9-430E-B761-CDB9BDD91264}" destId="{7DA79E79-1D9A-4C61-87D3-1B4C18C85020}" srcOrd="0" destOrd="0" presId="urn:microsoft.com/office/officeart/2008/layout/PictureStrips"/>
    <dgm:cxn modelId="{B41B977D-F697-4CEA-9302-4A704ABB5A52}" type="presParOf" srcId="{BA1FB54E-2EE9-430E-B761-CDB9BDD91264}" destId="{57AA3884-BEFA-4C20-BCBA-A5E52A4FE49C}" srcOrd="1" destOrd="0" presId="urn:microsoft.com/office/officeart/2008/layout/PictureStrips"/>
    <dgm:cxn modelId="{830B7DF1-2D5D-43AC-A754-1F91C320A99C}" type="presParOf" srcId="{DBB12016-DA5C-4FF4-AEE2-95ED13AA008C}" destId="{1D5A1BA3-21C5-4983-BDFB-FAD9B6169410}" srcOrd="11" destOrd="0" presId="urn:microsoft.com/office/officeart/2008/layout/PictureStrips"/>
    <dgm:cxn modelId="{F1A2F67B-6BD9-4B53-B810-B49732872F40}" type="presParOf" srcId="{DBB12016-DA5C-4FF4-AEE2-95ED13AA008C}" destId="{44A31E3D-69FE-4AAC-AA72-08AA4E910861}" srcOrd="12" destOrd="0" presId="urn:microsoft.com/office/officeart/2008/layout/PictureStrips"/>
    <dgm:cxn modelId="{799B6404-C3DE-4945-B118-14C9D58AF028}" type="presParOf" srcId="{44A31E3D-69FE-4AAC-AA72-08AA4E910861}" destId="{4E86E6AD-9816-44D8-9B8D-AABF467412F8}" srcOrd="0" destOrd="0" presId="urn:microsoft.com/office/officeart/2008/layout/PictureStrips"/>
    <dgm:cxn modelId="{97E078AF-A6C7-4657-AF41-47CB7D51CE00}" type="presParOf" srcId="{44A31E3D-69FE-4AAC-AA72-08AA4E910861}" destId="{4B2FAE6B-BC7A-4BCD-BCBC-DD44CCF78CBB}" srcOrd="1" destOrd="0" presId="urn:microsoft.com/office/officeart/2008/layout/PictureStrips"/>
    <dgm:cxn modelId="{39579D07-2B29-4F1A-9DA4-C0B3F9A95FE0}" type="presParOf" srcId="{DBB12016-DA5C-4FF4-AEE2-95ED13AA008C}" destId="{863C400D-A3CF-4E9D-B5E0-DF98D5579455}" srcOrd="13" destOrd="0" presId="urn:microsoft.com/office/officeart/2008/layout/PictureStrips"/>
    <dgm:cxn modelId="{E2BEB304-3C60-4344-9726-E812870A59D0}" type="presParOf" srcId="{DBB12016-DA5C-4FF4-AEE2-95ED13AA008C}" destId="{89C6013C-1ACF-4EFF-AC8A-9158CAEBD67D}" srcOrd="14" destOrd="0" presId="urn:microsoft.com/office/officeart/2008/layout/PictureStrips"/>
    <dgm:cxn modelId="{75D6FAC7-6C93-4708-8597-EAD066179DDB}" type="presParOf" srcId="{89C6013C-1ACF-4EFF-AC8A-9158CAEBD67D}" destId="{D7D81C28-01B3-496C-BBD7-B363303E04FD}" srcOrd="0" destOrd="0" presId="urn:microsoft.com/office/officeart/2008/layout/PictureStrips"/>
    <dgm:cxn modelId="{763D6BA2-FCA3-48FB-B55B-A0A8BDE992D4}" type="presParOf" srcId="{89C6013C-1ACF-4EFF-AC8A-9158CAEBD67D}" destId="{D619166A-3178-49BE-A11F-FAE7072A4C9E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D140A1-B555-4757-B36F-8D9DB1F64549}">
      <dsp:nvSpPr>
        <dsp:cNvPr id="0" name=""/>
        <dsp:cNvSpPr/>
      </dsp:nvSpPr>
      <dsp:spPr>
        <a:xfrm>
          <a:off x="2080905" y="232487"/>
          <a:ext cx="4816559" cy="643317"/>
        </a:xfrm>
        <a:prstGeom prst="rect">
          <a:avLst/>
        </a:prstGeom>
        <a:gradFill rotWithShape="0">
          <a:gsLst>
            <a:gs pos="0">
              <a:schemeClr val="accent5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6350" cap="flat" cmpd="sng" algn="ctr">
          <a:solidFill>
            <a:schemeClr val="accent5">
              <a:lumMod val="75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5559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содержание ГУ «Территориальный центр социального обслуживания населения» -               5 987 тыс. рублей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080905" y="232487"/>
        <a:ext cx="4816559" cy="643317"/>
      </dsp:txXfrm>
    </dsp:sp>
    <dsp:sp modelId="{D375114E-3359-45E2-A9A0-137924620DBF}">
      <dsp:nvSpPr>
        <dsp:cNvPr id="0" name=""/>
        <dsp:cNvSpPr/>
      </dsp:nvSpPr>
      <dsp:spPr>
        <a:xfrm>
          <a:off x="1621031" y="346833"/>
          <a:ext cx="692696" cy="465735"/>
        </a:xfrm>
        <a:prstGeom prst="rect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rgbClr val="006600"/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E8BD3C-2711-434D-B231-8E5EE9A83E4E}">
      <dsp:nvSpPr>
        <dsp:cNvPr id="0" name=""/>
        <dsp:cNvSpPr/>
      </dsp:nvSpPr>
      <dsp:spPr>
        <a:xfrm>
          <a:off x="2096495" y="1650232"/>
          <a:ext cx="4764215" cy="412805"/>
        </a:xfrm>
        <a:prstGeom prst="rect">
          <a:avLst/>
        </a:prstGeom>
        <a:gradFill rotWithShape="0">
          <a:gsLst>
            <a:gs pos="0">
              <a:schemeClr val="accent5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6350" cap="flat" cmpd="sng" algn="ctr">
          <a:solidFill>
            <a:schemeClr val="accent5">
              <a:lumMod val="75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5559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адресная социальная помощь - 924 тыс. рублей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096495" y="1650232"/>
        <a:ext cx="4764215" cy="412805"/>
      </dsp:txXfrm>
    </dsp:sp>
    <dsp:sp modelId="{4AC2651F-DDCC-481A-86CE-3191A97C92D4}">
      <dsp:nvSpPr>
        <dsp:cNvPr id="0" name=""/>
        <dsp:cNvSpPr/>
      </dsp:nvSpPr>
      <dsp:spPr>
        <a:xfrm>
          <a:off x="1657451" y="1558486"/>
          <a:ext cx="662023" cy="419856"/>
        </a:xfrm>
        <a:prstGeom prst="rect">
          <a:avLst/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12700" cap="flat" cmpd="sng" algn="ctr">
          <a:solidFill>
            <a:srgbClr val="006600"/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82ADC1-379B-488F-9420-D8E695786725}">
      <dsp:nvSpPr>
        <dsp:cNvPr id="0" name=""/>
        <dsp:cNvSpPr/>
      </dsp:nvSpPr>
      <dsp:spPr>
        <a:xfrm>
          <a:off x="2102748" y="1042780"/>
          <a:ext cx="4745245" cy="394527"/>
        </a:xfrm>
        <a:prstGeom prst="rect">
          <a:avLst/>
        </a:prstGeom>
        <a:gradFill rotWithShape="0">
          <a:gsLst>
            <a:gs pos="0">
              <a:schemeClr val="accent5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6350" cap="flat" cmpd="sng" algn="ctr">
          <a:solidFill>
            <a:schemeClr val="accent5">
              <a:lumMod val="75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5559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пособие по опеке - 700 тыс. рублей 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02748" y="1042780"/>
        <a:ext cx="4745245" cy="394527"/>
      </dsp:txXfrm>
    </dsp:sp>
    <dsp:sp modelId="{7466C8FB-BAFB-4345-B4D1-F15DD7C0C79E}">
      <dsp:nvSpPr>
        <dsp:cNvPr id="0" name=""/>
        <dsp:cNvSpPr/>
      </dsp:nvSpPr>
      <dsp:spPr>
        <a:xfrm flipH="1">
          <a:off x="1646997" y="994180"/>
          <a:ext cx="640367" cy="428737"/>
        </a:xfrm>
        <a:prstGeom prst="rect">
          <a:avLst/>
        </a:prstGeom>
        <a:blipFill rotWithShape="1">
          <a:blip xmlns:r="http://schemas.openxmlformats.org/officeDocument/2006/relationships" r:embed="rId3"/>
          <a:stretch>
            <a:fillRect/>
          </a:stretch>
        </a:blipFill>
        <a:ln w="12700" cap="flat" cmpd="sng" algn="ctr">
          <a:solidFill>
            <a:srgbClr val="006600"/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8F1EF3-D151-41DA-9360-88D334C69EA2}">
      <dsp:nvSpPr>
        <dsp:cNvPr id="0" name=""/>
        <dsp:cNvSpPr/>
      </dsp:nvSpPr>
      <dsp:spPr>
        <a:xfrm>
          <a:off x="2021401" y="2293438"/>
          <a:ext cx="4825109" cy="428344"/>
        </a:xfrm>
        <a:prstGeom prst="rect">
          <a:avLst/>
        </a:prstGeom>
        <a:gradFill rotWithShape="0">
          <a:gsLst>
            <a:gs pos="0">
              <a:schemeClr val="accent5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6350" cap="flat" cmpd="sng" algn="ctr">
          <a:solidFill>
            <a:schemeClr val="accent5">
              <a:lumMod val="75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5559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единовременная материальная помощь к учебному году - 203 тыс. рублей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021401" y="2293438"/>
        <a:ext cx="4825109" cy="428344"/>
      </dsp:txXfrm>
    </dsp:sp>
    <dsp:sp modelId="{C0BA6DE3-406B-400C-B72E-0341B1FEFFD8}">
      <dsp:nvSpPr>
        <dsp:cNvPr id="0" name=""/>
        <dsp:cNvSpPr/>
      </dsp:nvSpPr>
      <dsp:spPr>
        <a:xfrm>
          <a:off x="1658941" y="2259063"/>
          <a:ext cx="686688" cy="444246"/>
        </a:xfrm>
        <a:prstGeom prst="rect">
          <a:avLst/>
        </a:prstGeom>
        <a:blipFill rotWithShape="1">
          <a:blip xmlns:r="http://schemas.openxmlformats.org/officeDocument/2006/relationships" r:embed="rId4"/>
          <a:stretch>
            <a:fillRect/>
          </a:stretch>
        </a:blipFill>
        <a:ln w="12700" cap="flat" cmpd="sng" algn="ctr">
          <a:solidFill>
            <a:srgbClr val="006600"/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01F29B-D9C6-42A1-B98B-7A7C2110FA7B}">
      <dsp:nvSpPr>
        <dsp:cNvPr id="0" name=""/>
        <dsp:cNvSpPr/>
      </dsp:nvSpPr>
      <dsp:spPr>
        <a:xfrm>
          <a:off x="2052956" y="2947709"/>
          <a:ext cx="4827567" cy="502281"/>
        </a:xfrm>
        <a:prstGeom prst="rect">
          <a:avLst/>
        </a:prstGeom>
        <a:gradFill rotWithShape="0">
          <a:gsLst>
            <a:gs pos="0">
              <a:schemeClr val="accent5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6350" cap="flat" cmpd="sng" algn="ctr">
          <a:solidFill>
            <a:schemeClr val="accent5">
              <a:lumMod val="75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5559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бесплатное обеспечение продуктами питания детей первых двух лет жизни - 56 тыс. рублей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052956" y="2947709"/>
        <a:ext cx="4827567" cy="502281"/>
      </dsp:txXfrm>
    </dsp:sp>
    <dsp:sp modelId="{32FACA2B-EF9E-4717-8FCD-93337D05ECAB}">
      <dsp:nvSpPr>
        <dsp:cNvPr id="0" name=""/>
        <dsp:cNvSpPr/>
      </dsp:nvSpPr>
      <dsp:spPr>
        <a:xfrm>
          <a:off x="1654277" y="2911763"/>
          <a:ext cx="671304" cy="485330"/>
        </a:xfrm>
        <a:prstGeom prst="rect">
          <a:avLst/>
        </a:prstGeom>
        <a:blipFill rotWithShape="1">
          <a:blip xmlns:r="http://schemas.openxmlformats.org/officeDocument/2006/relationships" r:embed="rId5"/>
          <a:stretch>
            <a:fillRect/>
          </a:stretch>
        </a:blipFill>
        <a:ln w="12700" cap="flat" cmpd="sng" algn="ctr">
          <a:solidFill>
            <a:srgbClr val="006600"/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A79E79-1D9A-4C61-87D3-1B4C18C85020}">
      <dsp:nvSpPr>
        <dsp:cNvPr id="0" name=""/>
        <dsp:cNvSpPr/>
      </dsp:nvSpPr>
      <dsp:spPr>
        <a:xfrm>
          <a:off x="2113876" y="3649068"/>
          <a:ext cx="4798657" cy="413414"/>
        </a:xfrm>
        <a:prstGeom prst="rect">
          <a:avLst/>
        </a:prstGeom>
        <a:gradFill rotWithShape="0">
          <a:gsLst>
            <a:gs pos="0">
              <a:schemeClr val="accent5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6350" cap="flat" cmpd="sng" algn="ctr">
          <a:solidFill>
            <a:schemeClr val="accent5">
              <a:lumMod val="75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5559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противопожарные мероприятия - 41 тыс. рулей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13876" y="3649068"/>
        <a:ext cx="4798657" cy="413414"/>
      </dsp:txXfrm>
    </dsp:sp>
    <dsp:sp modelId="{57AA3884-BEFA-4C20-BCBA-A5E52A4FE49C}">
      <dsp:nvSpPr>
        <dsp:cNvPr id="0" name=""/>
        <dsp:cNvSpPr/>
      </dsp:nvSpPr>
      <dsp:spPr>
        <a:xfrm>
          <a:off x="1693229" y="3603605"/>
          <a:ext cx="625983" cy="412167"/>
        </a:xfrm>
        <a:prstGeom prst="rect">
          <a:avLst/>
        </a:prstGeom>
        <a:blipFill rotWithShape="1">
          <a:blip xmlns:r="http://schemas.openxmlformats.org/officeDocument/2006/relationships" r:embed="rId6"/>
          <a:stretch>
            <a:fillRect/>
          </a:stretch>
        </a:blipFill>
        <a:ln w="12700" cap="flat" cmpd="sng" algn="ctr">
          <a:solidFill>
            <a:srgbClr val="006600"/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86E6AD-9816-44D8-9B8D-AABF467412F8}">
      <dsp:nvSpPr>
        <dsp:cNvPr id="0" name=""/>
        <dsp:cNvSpPr/>
      </dsp:nvSpPr>
      <dsp:spPr>
        <a:xfrm>
          <a:off x="2120289" y="4340533"/>
          <a:ext cx="4799779" cy="409715"/>
        </a:xfrm>
        <a:prstGeom prst="rect">
          <a:avLst/>
        </a:prstGeom>
        <a:gradFill rotWithShape="0">
          <a:gsLst>
            <a:gs pos="0">
              <a:schemeClr val="accent5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6350" cap="flat" cmpd="sng" algn="ctr">
          <a:solidFill>
            <a:schemeClr val="accent5">
              <a:lumMod val="75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5559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другие расходы  </a:t>
          </a:r>
          <a:r>
            <a:rPr lang="ru-RU" sz="1600" b="0" i="0" u="none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- 387 </a:t>
          </a:r>
          <a:r>
            <a:rPr lang="ru-RU" sz="1600" b="0" i="0" u="none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тыс. рублей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20289" y="4340533"/>
        <a:ext cx="4799779" cy="409715"/>
      </dsp:txXfrm>
    </dsp:sp>
    <dsp:sp modelId="{4B2FAE6B-BC7A-4BCD-BCBC-DD44CCF78CBB}">
      <dsp:nvSpPr>
        <dsp:cNvPr id="0" name=""/>
        <dsp:cNvSpPr/>
      </dsp:nvSpPr>
      <dsp:spPr>
        <a:xfrm>
          <a:off x="1715733" y="4198774"/>
          <a:ext cx="661415" cy="485654"/>
        </a:xfrm>
        <a:prstGeom prst="rect">
          <a:avLst/>
        </a:prstGeom>
        <a:blipFill rotWithShape="1">
          <a:blip xmlns:r="http://schemas.openxmlformats.org/officeDocument/2006/relationships" r:embed="rId7"/>
          <a:stretch>
            <a:fillRect/>
          </a:stretch>
        </a:blipFill>
        <a:ln w="12700" cap="flat" cmpd="sng" algn="ctr">
          <a:solidFill>
            <a:srgbClr val="006600"/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D81C28-01B3-496C-BBD7-B363303E04FD}">
      <dsp:nvSpPr>
        <dsp:cNvPr id="0" name=""/>
        <dsp:cNvSpPr/>
      </dsp:nvSpPr>
      <dsp:spPr>
        <a:xfrm>
          <a:off x="2133635" y="4962920"/>
          <a:ext cx="4803867" cy="582865"/>
        </a:xfrm>
        <a:prstGeom prst="rect">
          <a:avLst/>
        </a:prstGeom>
        <a:gradFill rotWithShape="0">
          <a:gsLst>
            <a:gs pos="0">
              <a:schemeClr val="accent5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6350" cap="flat" cmpd="sng" algn="ctr">
          <a:solidFill>
            <a:schemeClr val="accent5">
              <a:lumMod val="75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5559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одноразовая безвозмездная субсидия на строительство жилья - 152 тыс. рублей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33635" y="4962920"/>
        <a:ext cx="4803867" cy="582865"/>
      </dsp:txXfrm>
    </dsp:sp>
    <dsp:sp modelId="{D619166A-3178-49BE-A11F-FAE7072A4C9E}">
      <dsp:nvSpPr>
        <dsp:cNvPr id="0" name=""/>
        <dsp:cNvSpPr/>
      </dsp:nvSpPr>
      <dsp:spPr>
        <a:xfrm>
          <a:off x="1720067" y="4951246"/>
          <a:ext cx="678546" cy="522319"/>
        </a:xfrm>
        <a:prstGeom prst="rect">
          <a:avLst/>
        </a:prstGeom>
        <a:blipFill rotWithShape="1">
          <a:blip xmlns:r="http://schemas.openxmlformats.org/officeDocument/2006/relationships" r:embed="rId8"/>
          <a:stretch>
            <a:fillRect/>
          </a:stretch>
        </a:blipFill>
        <a:ln w="12700" cap="flat" cmpd="sng" algn="ctr">
          <a:solidFill>
            <a:srgbClr val="006600"/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70C76-8E8B-4DCE-934A-599D39777FFB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EF8DB-A2BF-4EB6-9862-D1EC2285AA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046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70C76-8E8B-4DCE-934A-599D39777FFB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EF8DB-A2BF-4EB6-9862-D1EC2285AA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709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70C76-8E8B-4DCE-934A-599D39777FFB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EF8DB-A2BF-4EB6-9862-D1EC2285AA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4661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70C76-8E8B-4DCE-934A-599D39777FFB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EF8DB-A2BF-4EB6-9862-D1EC2285AA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7289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70C76-8E8B-4DCE-934A-599D39777FFB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EF8DB-A2BF-4EB6-9862-D1EC2285AA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8868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70C76-8E8B-4DCE-934A-599D39777FFB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EF8DB-A2BF-4EB6-9862-D1EC2285AA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4648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70C76-8E8B-4DCE-934A-599D39777FFB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EF8DB-A2BF-4EB6-9862-D1EC2285AA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3511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70C76-8E8B-4DCE-934A-599D39777FFB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EF8DB-A2BF-4EB6-9862-D1EC2285AA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9211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70C76-8E8B-4DCE-934A-599D39777FFB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EF8DB-A2BF-4EB6-9862-D1EC2285AA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4342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70C76-8E8B-4DCE-934A-599D39777FFB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EF8DB-A2BF-4EB6-9862-D1EC2285AA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1414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70C76-8E8B-4DCE-934A-599D39777FFB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EF8DB-A2BF-4EB6-9862-D1EC2285AA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6626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570C76-8E8B-4DCE-934A-599D39777FFB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FEF8DB-A2BF-4EB6-9862-D1EC2285AA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6049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862012" y="-1"/>
            <a:ext cx="10510181" cy="4235669"/>
          </a:xfrm>
          <a:prstGeom prst="rect">
            <a:avLst/>
          </a:prstGeom>
          <a:effectLst/>
          <a:scene3d>
            <a:camera prst="orthographicFront">
              <a:rot lat="0" lon="0" rev="0"/>
            </a:camera>
            <a:lightRig rig="threePt" dir="t"/>
          </a:scene3d>
          <a:sp3d extrusionH="76200" prstMaterial="metal">
            <a:extrusionClr>
              <a:srgbClr val="CDD5E2"/>
            </a:extrusionClr>
            <a:contourClr>
              <a:schemeClr val="bg1"/>
            </a:contourClr>
          </a:sp3d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7200" dirty="0" smtClean="0">
                <a:ln>
                  <a:solidFill>
                    <a:schemeClr val="tx1"/>
                  </a:solidFill>
                </a:ln>
                <a:solidFill>
                  <a:srgbClr val="0066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Century" panose="02040604050505020304" pitchFamily="18" charset="0"/>
              </a:rPr>
              <a:t>Бюджет </a:t>
            </a:r>
            <a:r>
              <a:rPr lang="ru-RU" sz="7500" dirty="0" smtClean="0">
                <a:ln>
                  <a:solidFill>
                    <a:schemeClr val="tx1"/>
                  </a:solidFill>
                </a:ln>
                <a:solidFill>
                  <a:srgbClr val="0066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Century" panose="02040604050505020304" pitchFamily="18" charset="0"/>
              </a:rPr>
              <a:t/>
            </a:r>
            <a:br>
              <a:rPr lang="ru-RU" sz="7500" dirty="0" smtClean="0">
                <a:ln>
                  <a:solidFill>
                    <a:schemeClr val="tx1"/>
                  </a:solidFill>
                </a:ln>
                <a:solidFill>
                  <a:srgbClr val="0066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Century" panose="02040604050505020304" pitchFamily="18" charset="0"/>
              </a:rPr>
            </a:br>
            <a:r>
              <a:rPr lang="ru-RU" sz="7500" dirty="0" err="1" smtClean="0">
                <a:ln>
                  <a:solidFill>
                    <a:schemeClr val="tx1"/>
                  </a:solidFill>
                </a:ln>
                <a:solidFill>
                  <a:srgbClr val="0066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Century" panose="02040604050505020304" pitchFamily="18" charset="0"/>
              </a:rPr>
              <a:t>Несвижского</a:t>
            </a:r>
            <a:r>
              <a:rPr lang="ru-RU" sz="7500" dirty="0" smtClean="0">
                <a:ln>
                  <a:solidFill>
                    <a:schemeClr val="tx1"/>
                  </a:solidFill>
                </a:ln>
                <a:solidFill>
                  <a:srgbClr val="0066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Century" panose="02040604050505020304" pitchFamily="18" charset="0"/>
              </a:rPr>
              <a:t> </a:t>
            </a:r>
            <a:r>
              <a:rPr lang="ru-RU" sz="7800" dirty="0" smtClean="0">
                <a:ln>
                  <a:solidFill>
                    <a:schemeClr val="tx1"/>
                  </a:solidFill>
                </a:ln>
                <a:solidFill>
                  <a:srgbClr val="0066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Century" panose="02040604050505020304" pitchFamily="18" charset="0"/>
              </a:rPr>
              <a:t>района</a:t>
            </a:r>
            <a:r>
              <a:rPr lang="ru-RU" sz="7500" dirty="0" smtClean="0">
                <a:ln>
                  <a:solidFill>
                    <a:schemeClr val="tx1"/>
                  </a:solidFill>
                </a:ln>
                <a:solidFill>
                  <a:srgbClr val="0066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Century" panose="02040604050505020304" pitchFamily="18" charset="0"/>
              </a:rPr>
              <a:t/>
            </a:r>
            <a:br>
              <a:rPr lang="ru-RU" sz="7500" dirty="0" smtClean="0">
                <a:ln>
                  <a:solidFill>
                    <a:schemeClr val="tx1"/>
                  </a:solidFill>
                </a:ln>
                <a:solidFill>
                  <a:srgbClr val="0066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Century" panose="02040604050505020304" pitchFamily="18" charset="0"/>
              </a:rPr>
            </a:br>
            <a:r>
              <a:rPr lang="ru-RU" sz="7500" dirty="0" smtClean="0">
                <a:ln>
                  <a:solidFill>
                    <a:schemeClr val="tx1"/>
                  </a:solidFill>
                </a:ln>
                <a:solidFill>
                  <a:srgbClr val="0066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Century" panose="02040604050505020304" pitchFamily="18" charset="0"/>
              </a:rPr>
              <a:t> для граждан </a:t>
            </a:r>
          </a:p>
          <a:p>
            <a:r>
              <a:rPr lang="ru-RU" sz="7500" dirty="0" smtClean="0">
                <a:ln>
                  <a:solidFill>
                    <a:schemeClr val="tx1"/>
                  </a:solidFill>
                </a:ln>
                <a:solidFill>
                  <a:srgbClr val="0066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Century" panose="02040604050505020304" pitchFamily="18" charset="0"/>
              </a:rPr>
              <a:t>на 2026 год</a:t>
            </a:r>
            <a:endParaRPr lang="ru-RU" sz="7500" dirty="0">
              <a:ln>
                <a:solidFill>
                  <a:schemeClr val="tx1"/>
                </a:solidFill>
              </a:ln>
              <a:solidFill>
                <a:srgbClr val="006600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Century" panose="020406040505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82954" y="5484060"/>
            <a:ext cx="3657600" cy="954107"/>
          </a:xfrm>
          <a:prstGeom prst="rect">
            <a:avLst/>
          </a:prstGeom>
          <a:ln>
            <a:solidFill>
              <a:srgbClr val="C8C6BD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 prstMaterial="metal">
            <a:bevelT prst="slope"/>
            <a:bevelB prst="slope"/>
            <a:contourClr>
              <a:schemeClr val="bg1">
                <a:lumMod val="50000"/>
              </a:schemeClr>
            </a:contourClr>
          </a:sp3d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altLang="ru-RU" sz="1400" b="1" i="1" u="sng" dirty="0">
                <a:solidFill>
                  <a:srgbClr val="222A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Районный бюджет утвержден решением </a:t>
            </a:r>
            <a:r>
              <a:rPr lang="ru-RU" altLang="ru-RU" sz="1400" b="1" i="1" u="sng" dirty="0" err="1">
                <a:solidFill>
                  <a:srgbClr val="222A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Несвижского</a:t>
            </a:r>
            <a:r>
              <a:rPr lang="ru-RU" altLang="ru-RU" sz="1400" b="1" i="1" u="sng" dirty="0">
                <a:solidFill>
                  <a:srgbClr val="222A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районного Совета депутатов от </a:t>
            </a:r>
            <a:r>
              <a:rPr lang="ru-RU" altLang="ru-RU" sz="1400" b="1" i="1" u="sng" dirty="0" smtClean="0">
                <a:solidFill>
                  <a:srgbClr val="222A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 </a:t>
            </a:r>
            <a:r>
              <a:rPr lang="ru-RU" altLang="ru-RU" sz="1400" b="1" i="1" u="sng" dirty="0">
                <a:solidFill>
                  <a:srgbClr val="222A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декабря </a:t>
            </a:r>
            <a:r>
              <a:rPr lang="ru-RU" altLang="ru-RU" sz="1400" b="1" i="1" u="sng" dirty="0" smtClean="0">
                <a:solidFill>
                  <a:srgbClr val="222A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</a:t>
            </a:r>
            <a:r>
              <a:rPr lang="ru-RU" altLang="ru-RU" sz="1400" b="1" i="1" u="sng" dirty="0">
                <a:solidFill>
                  <a:srgbClr val="222A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 № </a:t>
            </a:r>
            <a:r>
              <a:rPr lang="ru-RU" altLang="ru-RU" sz="1400" b="1" i="1" u="sng" dirty="0" smtClean="0">
                <a:solidFill>
                  <a:srgbClr val="222A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78 </a:t>
            </a:r>
            <a:r>
              <a:rPr lang="ru-RU" altLang="ru-RU" sz="1400" b="1" i="1" u="sng" dirty="0">
                <a:solidFill>
                  <a:srgbClr val="222A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 районном бюджете на </a:t>
            </a:r>
            <a:r>
              <a:rPr lang="ru-RU" altLang="ru-RU" sz="1400" b="1" i="1" u="sng" dirty="0" smtClean="0">
                <a:solidFill>
                  <a:srgbClr val="222A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 </a:t>
            </a:r>
            <a:r>
              <a:rPr lang="ru-RU" altLang="ru-RU" sz="1400" b="1" i="1" u="sng" dirty="0">
                <a:solidFill>
                  <a:srgbClr val="222A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год»</a:t>
            </a:r>
            <a:endParaRPr lang="ru-RU" altLang="ru-RU" sz="1400" dirty="0">
              <a:solidFill>
                <a:srgbClr val="222A3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4013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99" r="8911"/>
          <a:stretch/>
        </p:blipFill>
        <p:spPr>
          <a:xfrm>
            <a:off x="128187" y="5024927"/>
            <a:ext cx="2486826" cy="1833073"/>
          </a:xfrm>
          <a:prstGeom prst="rect">
            <a:avLst/>
          </a:prstGeom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174081" y="8961"/>
            <a:ext cx="11762508" cy="1192790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srgbClr val="1B4367">
                <a:alpha val="40000"/>
              </a:srgbClr>
            </a:outerShdw>
          </a:effectLst>
          <a:scene3d>
            <a:camera prst="orthographicFront"/>
            <a:lightRig rig="threePt" dir="t"/>
          </a:scene3d>
          <a:sp3d contourW="12700">
            <a:contourClr>
              <a:schemeClr val="bg1"/>
            </a:contourClr>
          </a:sp3d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5400" dirty="0" smtClean="0">
                <a:ln>
                  <a:solidFill>
                    <a:schemeClr val="tx1"/>
                  </a:solidFill>
                  <a:miter lim="800000"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Структура доходов на 2026 год</a:t>
            </a:r>
            <a:endParaRPr lang="ru-RU" sz="5400" dirty="0">
              <a:ln>
                <a:solidFill>
                  <a:schemeClr val="tx1"/>
                </a:solidFill>
                <a:miter lim="800000"/>
              </a:ln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anose="02040604050505020304" pitchFamily="18" charset="0"/>
            </a:endParaRPr>
          </a:p>
        </p:txBody>
      </p:sp>
      <p:sp>
        <p:nvSpPr>
          <p:cNvPr id="3" name="Кольцо 2"/>
          <p:cNvSpPr/>
          <p:nvPr/>
        </p:nvSpPr>
        <p:spPr>
          <a:xfrm>
            <a:off x="73572" y="1468376"/>
            <a:ext cx="3053256" cy="3681693"/>
          </a:xfrm>
          <a:prstGeom prst="donut">
            <a:avLst>
              <a:gd name="adj" fmla="val 50000"/>
            </a:avLst>
          </a:prstGeom>
          <a:gradFill>
            <a:gsLst>
              <a:gs pos="0">
                <a:srgbClr val="00B050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 prstMaterial="metal"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n>
                  <a:solidFill>
                    <a:schemeClr val="tx1"/>
                  </a:solidFill>
                </a:ln>
                <a:solidFill>
                  <a:srgbClr val="006600"/>
                </a:solidFill>
                <a:latin typeface="Times New Roman" panose="02020603050405020304" pitchFamily="18" charset="0"/>
              </a:rPr>
              <a:t>ДОХОДЫ БЮДЖЕТА РАЙОНА</a:t>
            </a:r>
            <a:r>
              <a:rPr lang="ru-RU" sz="2800" b="1" dirty="0" smtClean="0">
                <a:ln>
                  <a:solidFill>
                    <a:srgbClr val="006600"/>
                  </a:solidFill>
                </a:ln>
                <a:solidFill>
                  <a:srgbClr val="006600"/>
                </a:solidFill>
                <a:latin typeface="Times New Roman" panose="02020603050405020304" pitchFamily="18" charset="0"/>
              </a:rPr>
              <a:t> </a:t>
            </a:r>
          </a:p>
          <a:p>
            <a:pPr algn="ctr"/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                 </a:t>
            </a:r>
          </a:p>
          <a:p>
            <a:pPr algn="ctr"/>
            <a:r>
              <a:rPr lang="ru-RU" sz="2100" b="1" u="sng" dirty="0" smtClean="0">
                <a:ln>
                  <a:solidFill>
                    <a:schemeClr val="tx1"/>
                  </a:solidFill>
                </a:ln>
                <a:solidFill>
                  <a:srgbClr val="006600"/>
                </a:solidFill>
                <a:latin typeface="Times New Roman" panose="02020603050405020304" pitchFamily="18" charset="0"/>
              </a:rPr>
              <a:t>146 181 </a:t>
            </a:r>
            <a:r>
              <a:rPr lang="ru-RU" sz="2100" b="1" u="sng" dirty="0" err="1" smtClean="0">
                <a:ln>
                  <a:solidFill>
                    <a:schemeClr val="tx1"/>
                  </a:solidFill>
                </a:ln>
                <a:solidFill>
                  <a:srgbClr val="006600"/>
                </a:solidFill>
                <a:latin typeface="Times New Roman" panose="02020603050405020304" pitchFamily="18" charset="0"/>
              </a:rPr>
              <a:t>тыс.руб</a:t>
            </a:r>
            <a:r>
              <a:rPr lang="ru-RU" sz="2100" b="1" u="sng" dirty="0" smtClean="0">
                <a:ln>
                  <a:solidFill>
                    <a:schemeClr val="tx1"/>
                  </a:solidFill>
                </a:ln>
                <a:solidFill>
                  <a:srgbClr val="006600"/>
                </a:solidFill>
                <a:latin typeface="Times New Roman" panose="02020603050405020304" pitchFamily="18" charset="0"/>
              </a:rPr>
              <a:t>.</a:t>
            </a:r>
            <a:endParaRPr lang="ru-RU" sz="2100" b="1" u="sng" dirty="0">
              <a:ln>
                <a:solidFill>
                  <a:schemeClr val="tx1"/>
                </a:solidFill>
              </a:ln>
              <a:solidFill>
                <a:srgbClr val="0066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Равно 4"/>
          <p:cNvSpPr/>
          <p:nvPr/>
        </p:nvSpPr>
        <p:spPr>
          <a:xfrm>
            <a:off x="2946685" y="1978034"/>
            <a:ext cx="906059" cy="808929"/>
          </a:xfrm>
          <a:prstGeom prst="mathEqual">
            <a:avLst/>
          </a:prstGeom>
          <a:solidFill>
            <a:srgbClr val="339966"/>
          </a:solidFill>
          <a:ln>
            <a:solidFill>
              <a:srgbClr val="006600"/>
            </a:solidFill>
          </a:ln>
          <a:scene3d>
            <a:camera prst="orthographicFront"/>
            <a:lightRig rig="threePt" dir="t"/>
          </a:scene3d>
          <a:sp3d prstMaterial="legacyWirefram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Плюс 6"/>
          <p:cNvSpPr/>
          <p:nvPr/>
        </p:nvSpPr>
        <p:spPr>
          <a:xfrm>
            <a:off x="5970031" y="1984268"/>
            <a:ext cx="914400" cy="813686"/>
          </a:xfrm>
          <a:prstGeom prst="mathPlus">
            <a:avLst/>
          </a:prstGeom>
          <a:solidFill>
            <a:srgbClr val="339966"/>
          </a:solidFill>
          <a:ln>
            <a:solidFill>
              <a:srgbClr val="006600"/>
            </a:solidFill>
          </a:ln>
          <a:scene3d>
            <a:camera prst="orthographicFront"/>
            <a:lightRig rig="threePt" dir="t"/>
          </a:scene3d>
          <a:sp3d prstMaterial="legacyWirefram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люс 8"/>
          <p:cNvSpPr/>
          <p:nvPr/>
        </p:nvSpPr>
        <p:spPr>
          <a:xfrm>
            <a:off x="9023233" y="1998366"/>
            <a:ext cx="830771" cy="807004"/>
          </a:xfrm>
          <a:prstGeom prst="mathPlus">
            <a:avLst/>
          </a:prstGeom>
          <a:solidFill>
            <a:srgbClr val="339966"/>
          </a:solidFill>
          <a:ln>
            <a:solidFill>
              <a:srgbClr val="006600"/>
            </a:solidFill>
          </a:ln>
          <a:scene3d>
            <a:camera prst="orthographicFront"/>
            <a:lightRig rig="threePt" dir="t"/>
          </a:scene3d>
          <a:sp3d prstMaterial="legacyWirefram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3246813" y="3547872"/>
            <a:ext cx="3350162" cy="302299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подоходный налог -</a:t>
            </a:r>
          </a:p>
          <a:p>
            <a:pPr algn="ctr"/>
            <a:r>
              <a:rPr lang="ru-RU" sz="1400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76 891 тыс. руб. (63,4%); </a:t>
            </a:r>
          </a:p>
          <a:p>
            <a:pPr algn="ctr"/>
            <a:endParaRPr lang="ru-RU" sz="1400" i="1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 на добавленную стоимость – </a:t>
            </a:r>
          </a:p>
          <a:p>
            <a:pPr algn="ctr"/>
            <a:r>
              <a:rPr lang="ru-RU" sz="1400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16 634 тыс. руб. (13,7%);</a:t>
            </a:r>
          </a:p>
          <a:p>
            <a:pPr algn="ctr"/>
            <a:endParaRPr lang="ru-RU" sz="1400" i="1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налоги на собственность – </a:t>
            </a:r>
          </a:p>
          <a:p>
            <a:pPr algn="ctr"/>
            <a:r>
              <a:rPr lang="ru-RU" sz="1400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12 648 тыс. руб. (10,4%);</a:t>
            </a:r>
          </a:p>
          <a:p>
            <a:pPr algn="ctr"/>
            <a:endParaRPr lang="ru-RU" sz="1400" i="1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другие налоги и сборы </a:t>
            </a:r>
          </a:p>
          <a:p>
            <a:pPr algn="ctr"/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выручки от реализации товаров (работ, услуг) – </a:t>
            </a:r>
          </a:p>
          <a:p>
            <a:pPr algn="ctr"/>
            <a:r>
              <a:rPr lang="ru-RU" sz="1400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9 164 тыс. руб. (7,6%)</a:t>
            </a:r>
          </a:p>
          <a:p>
            <a:pPr algn="ctr"/>
            <a:endParaRPr lang="ru-RU" sz="1400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551982" y="3506227"/>
            <a:ext cx="3086004" cy="31662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sz="1400" dirty="0" smtClean="0">
                <a:solidFill>
                  <a:srgbClr val="EB259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компенсация расходов государства – </a:t>
            </a:r>
          </a:p>
          <a:p>
            <a:pPr algn="ctr"/>
            <a:r>
              <a:rPr lang="ru-RU" sz="1400" i="1" dirty="0" smtClean="0">
                <a:solidFill>
                  <a:srgbClr val="EB259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2 864 тыс. руб. (2,4%);</a:t>
            </a:r>
          </a:p>
          <a:p>
            <a:pPr algn="ctr"/>
            <a:endParaRPr lang="ru-RU" sz="1400" dirty="0">
              <a:solidFill>
                <a:srgbClr val="EB259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dirty="0" smtClean="0">
                <a:solidFill>
                  <a:srgbClr val="EB259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прочие неналоговые доходы – </a:t>
            </a:r>
          </a:p>
          <a:p>
            <a:pPr algn="ctr"/>
            <a:r>
              <a:rPr lang="ru-RU" sz="1400" i="1" dirty="0" smtClean="0">
                <a:solidFill>
                  <a:srgbClr val="EB259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777 тыс. руб. (0,6%);</a:t>
            </a:r>
          </a:p>
          <a:p>
            <a:pPr algn="ctr"/>
            <a:endParaRPr lang="ru-RU" sz="1400" dirty="0" smtClean="0">
              <a:solidFill>
                <a:srgbClr val="EB259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dirty="0" smtClean="0">
                <a:solidFill>
                  <a:srgbClr val="EB259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дивиденды по акциям и доходы </a:t>
            </a:r>
          </a:p>
          <a:p>
            <a:pPr algn="ctr"/>
            <a:r>
              <a:rPr lang="ru-RU" sz="1400" dirty="0" smtClean="0">
                <a:solidFill>
                  <a:srgbClr val="EB259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других форм участия в капитале – </a:t>
            </a:r>
          </a:p>
          <a:p>
            <a:pPr algn="ctr"/>
            <a:r>
              <a:rPr lang="ru-RU" sz="1400" i="1" dirty="0" smtClean="0">
                <a:solidFill>
                  <a:srgbClr val="EB259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440 тыс. руб. (0,4%);</a:t>
            </a:r>
          </a:p>
          <a:p>
            <a:pPr algn="ctr"/>
            <a:endParaRPr lang="ru-RU" sz="1400" dirty="0" smtClean="0">
              <a:solidFill>
                <a:srgbClr val="EB259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dirty="0" smtClean="0">
                <a:solidFill>
                  <a:srgbClr val="EB259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от реализации государственного имущества и продажи земельных участков в частную собственность –</a:t>
            </a:r>
          </a:p>
          <a:p>
            <a:pPr algn="ctr"/>
            <a:r>
              <a:rPr lang="ru-RU" sz="1400" i="1" dirty="0" smtClean="0">
                <a:solidFill>
                  <a:srgbClr val="EB259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379 тыс. руб. (0,3%)</a:t>
            </a:r>
            <a:endParaRPr lang="ru-RU" sz="1400" i="1" dirty="0">
              <a:solidFill>
                <a:srgbClr val="EB259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>
              <a:solidFill>
                <a:srgbClr val="F379B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9830705" y="3460544"/>
            <a:ext cx="2154620" cy="5761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дотация –</a:t>
            </a:r>
          </a:p>
          <a:p>
            <a:pPr algn="ctr"/>
            <a:r>
              <a:rPr lang="ru-RU" sz="1400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24 848 тыс. руб.</a:t>
            </a:r>
            <a:endParaRPr lang="ru-RU" sz="14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Выгнутая влево стрелка 10"/>
          <p:cNvSpPr/>
          <p:nvPr/>
        </p:nvSpPr>
        <p:spPr>
          <a:xfrm>
            <a:off x="3339538" y="3152568"/>
            <a:ext cx="731520" cy="1098331"/>
          </a:xfrm>
          <a:prstGeom prst="curvedRightArrow">
            <a:avLst/>
          </a:prstGeom>
          <a:gradFill>
            <a:gsLst>
              <a:gs pos="50000">
                <a:schemeClr val="accent1">
                  <a:lumMod val="60000"/>
                  <a:lumOff val="40000"/>
                </a:schemeClr>
              </a:gs>
              <a:gs pos="0">
                <a:srgbClr val="E5EBF7"/>
              </a:gs>
              <a:gs pos="100000">
                <a:schemeClr val="bg1">
                  <a:tint val="98000"/>
                  <a:satMod val="130000"/>
                  <a:shade val="90000"/>
                  <a:lumMod val="103000"/>
                </a:schemeClr>
              </a:gs>
              <a:gs pos="100000">
                <a:schemeClr val="bg1">
                  <a:shade val="63000"/>
                  <a:satMod val="120000"/>
                </a:schemeClr>
              </a:gs>
            </a:gsLst>
            <a:lin ang="13500000" scaled="1"/>
          </a:gradFill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Выгнутая влево стрелка 13"/>
          <p:cNvSpPr/>
          <p:nvPr/>
        </p:nvSpPr>
        <p:spPr>
          <a:xfrm>
            <a:off x="9503045" y="3040696"/>
            <a:ext cx="731520" cy="1037319"/>
          </a:xfrm>
          <a:prstGeom prst="curvedRightArrow">
            <a:avLst/>
          </a:prstGeom>
          <a:gradFill>
            <a:gsLst>
              <a:gs pos="50000">
                <a:schemeClr val="bg1">
                  <a:lumMod val="75000"/>
                </a:schemeClr>
              </a:gs>
              <a:gs pos="0">
                <a:srgbClr val="E5EBF7"/>
              </a:gs>
              <a:gs pos="100000">
                <a:schemeClr val="bg1">
                  <a:tint val="98000"/>
                  <a:satMod val="130000"/>
                  <a:shade val="90000"/>
                  <a:lumMod val="103000"/>
                </a:schemeClr>
              </a:gs>
              <a:gs pos="100000">
                <a:schemeClr val="bg1">
                  <a:shade val="63000"/>
                  <a:satMod val="120000"/>
                </a:schemeClr>
              </a:gs>
            </a:gsLst>
            <a:lin ang="13500000" scaled="1"/>
          </a:gradFill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Выгнутая влево стрелка 12"/>
          <p:cNvSpPr/>
          <p:nvPr/>
        </p:nvSpPr>
        <p:spPr>
          <a:xfrm>
            <a:off x="6234233" y="3152568"/>
            <a:ext cx="731520" cy="1022908"/>
          </a:xfrm>
          <a:prstGeom prst="curvedRightArrow">
            <a:avLst/>
          </a:prstGeom>
          <a:gradFill>
            <a:gsLst>
              <a:gs pos="50000">
                <a:srgbClr val="F379BF"/>
              </a:gs>
              <a:gs pos="0">
                <a:srgbClr val="E5EBF7"/>
              </a:gs>
              <a:gs pos="100000">
                <a:schemeClr val="bg1">
                  <a:tint val="98000"/>
                  <a:satMod val="130000"/>
                  <a:shade val="90000"/>
                  <a:lumMod val="103000"/>
                </a:schemeClr>
              </a:gs>
              <a:gs pos="100000">
                <a:schemeClr val="bg1">
                  <a:shade val="63000"/>
                  <a:satMod val="120000"/>
                </a:schemeClr>
              </a:gs>
            </a:gsLst>
            <a:lin ang="13500000" scaled="1"/>
          </a:gradFill>
          <a:ln>
            <a:solidFill>
              <a:srgbClr val="F379B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866387" y="1435694"/>
            <a:ext cx="2154620" cy="2070537"/>
          </a:xfrm>
          <a:prstGeom prst="roundRect">
            <a:avLst/>
          </a:prstGeom>
          <a:gradFill>
            <a:gsLst>
              <a:gs pos="50000">
                <a:srgbClr val="F379BF"/>
              </a:gs>
              <a:gs pos="0">
                <a:srgbClr val="E5EBF7"/>
              </a:gs>
              <a:gs pos="100000">
                <a:schemeClr val="bg1">
                  <a:tint val="98000"/>
                  <a:satMod val="130000"/>
                  <a:shade val="90000"/>
                  <a:lumMod val="103000"/>
                </a:schemeClr>
              </a:gs>
              <a:gs pos="100000">
                <a:schemeClr val="bg1">
                  <a:shade val="63000"/>
                  <a:satMod val="120000"/>
                </a:schemeClr>
              </a:gs>
            </a:gsLst>
            <a:lin ang="13500000" scaled="1"/>
          </a:gra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 prstMaterial="metal"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dirty="0" smtClean="0">
                <a:ln>
                  <a:solidFill>
                    <a:srgbClr val="006600"/>
                  </a:solidFill>
                </a:ln>
                <a:solidFill>
                  <a:srgbClr val="EB259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Неналоговые доходы</a:t>
            </a:r>
          </a:p>
          <a:p>
            <a:pPr algn="ctr"/>
            <a:endParaRPr lang="ru-RU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5 242 тыс. руб. </a:t>
            </a:r>
          </a:p>
          <a:p>
            <a:pPr algn="ctr"/>
            <a:endParaRPr lang="ru-RU" sz="1550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550" i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(4,3% собственных доходов)</a:t>
            </a:r>
            <a:endParaRPr lang="ru-RU" sz="1550" i="1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839984" y="1435693"/>
            <a:ext cx="2154620" cy="2070537"/>
          </a:xfrm>
          <a:prstGeom prst="roundRect">
            <a:avLst/>
          </a:prstGeom>
          <a:gradFill>
            <a:gsLst>
              <a:gs pos="50000">
                <a:schemeClr val="accent1">
                  <a:lumMod val="40000"/>
                  <a:lumOff val="60000"/>
                </a:schemeClr>
              </a:gs>
              <a:gs pos="0">
                <a:srgbClr val="E5EBF7"/>
              </a:gs>
              <a:gs pos="100000">
                <a:schemeClr val="bg1">
                  <a:tint val="98000"/>
                  <a:satMod val="130000"/>
                  <a:shade val="90000"/>
                  <a:lumMod val="103000"/>
                </a:schemeClr>
              </a:gs>
              <a:gs pos="100000">
                <a:schemeClr val="bg1">
                  <a:shade val="63000"/>
                  <a:satMod val="120000"/>
                </a:schemeClr>
              </a:gs>
            </a:gsLst>
            <a:lin ang="13500000" scaled="1"/>
          </a:gra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 prstMaterial="metal"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dirty="0" smtClean="0">
                <a:ln>
                  <a:solidFill>
                    <a:srgbClr val="006600"/>
                  </a:solidFill>
                </a:ln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доходы  </a:t>
            </a:r>
          </a:p>
          <a:p>
            <a:pPr algn="ctr"/>
            <a:r>
              <a:rPr lang="ru-RU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ru-RU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116 091 тыс. руб</a:t>
            </a:r>
            <a:r>
              <a:rPr lang="ru-RU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ctr"/>
            <a:endParaRPr lang="ru-RU" dirty="0" smtClean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550" i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(95,7% собственных доходов)</a:t>
            </a:r>
            <a:endParaRPr lang="ru-RU" sz="1550" i="1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9869410" y="1427144"/>
            <a:ext cx="2187204" cy="2070537"/>
          </a:xfrm>
          <a:prstGeom prst="roundRect">
            <a:avLst/>
          </a:prstGeom>
          <a:gradFill>
            <a:gsLst>
              <a:gs pos="50000">
                <a:schemeClr val="bg1">
                  <a:lumMod val="75000"/>
                </a:schemeClr>
              </a:gs>
              <a:gs pos="0">
                <a:srgbClr val="E5EBF7"/>
              </a:gs>
              <a:gs pos="100000">
                <a:schemeClr val="bg1">
                  <a:tint val="98000"/>
                  <a:satMod val="130000"/>
                  <a:shade val="90000"/>
                  <a:lumMod val="103000"/>
                </a:schemeClr>
              </a:gs>
              <a:gs pos="100000">
                <a:schemeClr val="bg1">
                  <a:shade val="63000"/>
                  <a:satMod val="120000"/>
                </a:schemeClr>
              </a:gs>
            </a:gsLst>
            <a:lin ang="13500000" scaled="1"/>
          </a:gra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 prstMaterial="metal"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dirty="0" smtClean="0">
                <a:ln>
                  <a:solidFill>
                    <a:srgbClr val="006600"/>
                  </a:solidFill>
                </a:ln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Безвозмездные поступления</a:t>
            </a:r>
          </a:p>
          <a:p>
            <a:pPr algn="ctr"/>
            <a:endParaRPr lang="ru-RU" dirty="0" smtClean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24 848 тыс. руб.</a:t>
            </a:r>
            <a:endParaRPr lang="ru-RU" b="1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2211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814116" y="59821"/>
            <a:ext cx="10580860" cy="1236974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dirty="0" smtClean="0">
                <a:ln>
                  <a:solidFill>
                    <a:schemeClr val="tx1"/>
                  </a:solidFill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Структура первоочередных расходов на 2026 год</a:t>
            </a:r>
            <a:endParaRPr lang="ru-RU" dirty="0">
              <a:ln>
                <a:solidFill>
                  <a:schemeClr val="tx1"/>
                </a:solidFill>
              </a:ln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anose="02040604050505020304" pitchFamily="18" charset="0"/>
            </a:endParaRPr>
          </a:p>
        </p:txBody>
      </p:sp>
      <p:sp>
        <p:nvSpPr>
          <p:cNvPr id="3" name="Блок-схема: задержка 2"/>
          <p:cNvSpPr/>
          <p:nvPr/>
        </p:nvSpPr>
        <p:spPr>
          <a:xfrm>
            <a:off x="206260" y="2081048"/>
            <a:ext cx="3174123" cy="3710152"/>
          </a:xfrm>
          <a:prstGeom prst="flowChartDelay">
            <a:avLst/>
          </a:prstGeom>
          <a:solidFill>
            <a:srgbClr val="92D050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n>
                  <a:solidFill>
                    <a:schemeClr val="tx1"/>
                  </a:solidFill>
                </a:ln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БЮДЖЕТА РАЙОНА</a:t>
            </a:r>
          </a:p>
          <a:p>
            <a:pPr algn="ctr"/>
            <a:endParaRPr lang="ru-RU" sz="2800" dirty="0" smtClean="0">
              <a:ln>
                <a:solidFill>
                  <a:srgbClr val="006600"/>
                </a:solidFill>
              </a:ln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u="sng" dirty="0" smtClean="0">
                <a:ln>
                  <a:solidFill>
                    <a:schemeClr val="tx1"/>
                  </a:solidFill>
                </a:ln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146 181 тыс. руб.</a:t>
            </a:r>
            <a:endParaRPr lang="ru-RU" sz="2400" u="sng" dirty="0">
              <a:ln>
                <a:solidFill>
                  <a:schemeClr val="tx1"/>
                </a:solidFill>
              </a:ln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285589" y="2081048"/>
            <a:ext cx="2651239" cy="172555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Первоочередные расходы – </a:t>
            </a:r>
          </a:p>
          <a:p>
            <a:pPr algn="ctr"/>
            <a:r>
              <a:rPr lang="ru-RU" sz="24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128 449 тыс. руб.</a:t>
            </a:r>
            <a:endParaRPr lang="ru-RU" sz="2400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285589" y="4130566"/>
            <a:ext cx="2651239" cy="166063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Иные расходы – </a:t>
            </a:r>
          </a:p>
          <a:p>
            <a:pPr algn="ctr"/>
            <a:r>
              <a:rPr lang="ru-RU" sz="24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17 732 тыс. руб.</a:t>
            </a:r>
            <a:endParaRPr lang="ru-RU" sz="2400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1" name="Прямая соединительная линия 20"/>
          <p:cNvCxnSpPr>
            <a:stCxn id="3" idx="3"/>
          </p:cNvCxnSpPr>
          <p:nvPr/>
        </p:nvCxnSpPr>
        <p:spPr>
          <a:xfrm>
            <a:off x="3380383" y="3936124"/>
            <a:ext cx="567560" cy="0"/>
          </a:xfrm>
          <a:prstGeom prst="line">
            <a:avLst/>
          </a:prstGeom>
          <a:ln w="28575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3947943" y="2976722"/>
            <a:ext cx="35478" cy="2094519"/>
          </a:xfrm>
          <a:prstGeom prst="line">
            <a:avLst/>
          </a:prstGeom>
          <a:ln w="28575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>
            <a:off x="3947943" y="2976722"/>
            <a:ext cx="245685" cy="0"/>
          </a:xfrm>
          <a:prstGeom prst="straightConnector1">
            <a:avLst/>
          </a:prstGeom>
          <a:ln w="28575">
            <a:solidFill>
              <a:srgbClr val="0066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3983421" y="5071241"/>
            <a:ext cx="258812" cy="0"/>
          </a:xfrm>
          <a:prstGeom prst="straightConnector1">
            <a:avLst/>
          </a:prstGeom>
          <a:ln w="28575">
            <a:solidFill>
              <a:srgbClr val="0066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Скругленный прямоугольник 33"/>
          <p:cNvSpPr/>
          <p:nvPr/>
        </p:nvSpPr>
        <p:spPr>
          <a:xfrm>
            <a:off x="7840304" y="1366993"/>
            <a:ext cx="4109337" cy="65563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Заработная плата с </a:t>
            </a:r>
            <a:r>
              <a:rPr lang="ru-RU" sz="20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начислениями –</a:t>
            </a:r>
          </a:p>
          <a:p>
            <a:pPr algn="ctr"/>
            <a:r>
              <a:rPr lang="ru-RU" sz="20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98 726 тыс. рублей</a:t>
            </a:r>
            <a:r>
              <a:rPr lang="en-US" sz="20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7851063" y="2177232"/>
            <a:ext cx="4109336" cy="61261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Коммунальные услуги </a:t>
            </a:r>
            <a:r>
              <a:rPr lang="ru-RU" sz="20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</a:p>
          <a:p>
            <a:pPr algn="ctr"/>
            <a:r>
              <a:rPr lang="ru-RU" sz="20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9 757 тыс. рублей  </a:t>
            </a:r>
            <a:endParaRPr lang="ru-RU" sz="2000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7840305" y="2944449"/>
            <a:ext cx="4109337" cy="65376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Продукты питания </a:t>
            </a:r>
            <a:r>
              <a:rPr lang="ru-RU" sz="20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</a:p>
          <a:p>
            <a:pPr algn="ctr"/>
            <a:r>
              <a:rPr lang="ru-RU" sz="20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4 138 тыс. рублей </a:t>
            </a:r>
            <a:endParaRPr lang="ru-RU" sz="2000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7840304" y="3774332"/>
            <a:ext cx="4109337" cy="64863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Медикаменты –</a:t>
            </a:r>
          </a:p>
          <a:p>
            <a:pPr algn="ctr"/>
            <a:r>
              <a:rPr lang="ru-RU" sz="20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4 001 тыс. рублей </a:t>
            </a:r>
            <a:endParaRPr lang="ru-RU" sz="2000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7850172" y="4603762"/>
            <a:ext cx="4109337" cy="64747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Субсидии –</a:t>
            </a:r>
          </a:p>
          <a:p>
            <a:pPr algn="ctr"/>
            <a:r>
              <a:rPr lang="ru-RU" sz="20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6 186 тыс. рублей </a:t>
            </a:r>
            <a:endParaRPr lang="ru-RU" sz="2000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7854294" y="5388999"/>
            <a:ext cx="4109337" cy="69682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Трансферты населению –</a:t>
            </a:r>
          </a:p>
          <a:p>
            <a:pPr algn="ctr"/>
            <a:r>
              <a:rPr lang="ru-RU" sz="20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5 641 тыс. рублей </a:t>
            </a:r>
            <a:endParaRPr lang="ru-RU" sz="2000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Левая фигурная скобка 39"/>
          <p:cNvSpPr/>
          <p:nvPr/>
        </p:nvSpPr>
        <p:spPr>
          <a:xfrm>
            <a:off x="7091552" y="1644817"/>
            <a:ext cx="704836" cy="3971340"/>
          </a:xfrm>
          <a:prstGeom prst="leftBrace">
            <a:avLst>
              <a:gd name="adj1" fmla="val 38157"/>
              <a:gd name="adj2" fmla="val 48535"/>
            </a:avLst>
          </a:prstGeom>
          <a:ln w="28575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Овал 40"/>
          <p:cNvSpPr/>
          <p:nvPr/>
        </p:nvSpPr>
        <p:spPr>
          <a:xfrm>
            <a:off x="6146885" y="1384862"/>
            <a:ext cx="1142995" cy="1037772"/>
          </a:xfrm>
          <a:prstGeom prst="ellipse">
            <a:avLst/>
          </a:prstGeom>
          <a:solidFill>
            <a:schemeClr val="bg1">
              <a:alpha val="8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87,9%</a:t>
            </a:r>
            <a:endParaRPr lang="ru-RU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Овал 41"/>
          <p:cNvSpPr/>
          <p:nvPr/>
        </p:nvSpPr>
        <p:spPr>
          <a:xfrm>
            <a:off x="6143704" y="5405071"/>
            <a:ext cx="1142995" cy="1037772"/>
          </a:xfrm>
          <a:prstGeom prst="ellipse">
            <a:avLst/>
          </a:prstGeom>
          <a:solidFill>
            <a:schemeClr val="bg1">
              <a:alpha val="85000"/>
            </a:schemeClr>
          </a:solidFill>
          <a:ln>
            <a:solidFill>
              <a:schemeClr val="accent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12,1%</a:t>
            </a:r>
            <a:endParaRPr lang="ru-RU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11129220" y="1656479"/>
            <a:ext cx="940630" cy="474653"/>
          </a:xfrm>
          <a:prstGeom prst="ellipse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67,5%</a:t>
            </a:r>
            <a:endParaRPr lang="ru-RU" sz="1400" dirty="0"/>
          </a:p>
        </p:txBody>
      </p:sp>
      <p:sp>
        <p:nvSpPr>
          <p:cNvPr id="23" name="Овал 22"/>
          <p:cNvSpPr/>
          <p:nvPr/>
        </p:nvSpPr>
        <p:spPr>
          <a:xfrm>
            <a:off x="11129217" y="2388347"/>
            <a:ext cx="940631" cy="486316"/>
          </a:xfrm>
          <a:prstGeom prst="ellipse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6,7%</a:t>
            </a:r>
            <a:endParaRPr lang="ru-RU" sz="1400" dirty="0"/>
          </a:p>
        </p:txBody>
      </p:sp>
      <p:sp>
        <p:nvSpPr>
          <p:cNvPr id="25" name="Овал 24"/>
          <p:cNvSpPr/>
          <p:nvPr/>
        </p:nvSpPr>
        <p:spPr>
          <a:xfrm>
            <a:off x="11140222" y="3154327"/>
            <a:ext cx="940631" cy="486316"/>
          </a:xfrm>
          <a:prstGeom prst="ellipse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2,8%</a:t>
            </a:r>
            <a:endParaRPr lang="ru-RU" sz="1400" dirty="0"/>
          </a:p>
        </p:txBody>
      </p:sp>
      <p:sp>
        <p:nvSpPr>
          <p:cNvPr id="26" name="Овал 25"/>
          <p:cNvSpPr/>
          <p:nvPr/>
        </p:nvSpPr>
        <p:spPr>
          <a:xfrm>
            <a:off x="11107704" y="3989396"/>
            <a:ext cx="940631" cy="486316"/>
          </a:xfrm>
          <a:prstGeom prst="ellipse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2,7%</a:t>
            </a:r>
            <a:endParaRPr lang="ru-RU" sz="1400" dirty="0"/>
          </a:p>
        </p:txBody>
      </p:sp>
      <p:sp>
        <p:nvSpPr>
          <p:cNvPr id="27" name="Овал 26"/>
          <p:cNvSpPr/>
          <p:nvPr/>
        </p:nvSpPr>
        <p:spPr>
          <a:xfrm>
            <a:off x="11161491" y="4805029"/>
            <a:ext cx="940631" cy="486316"/>
          </a:xfrm>
          <a:prstGeom prst="ellipse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4,2%</a:t>
            </a:r>
            <a:endParaRPr lang="ru-RU" sz="1400" dirty="0"/>
          </a:p>
        </p:txBody>
      </p:sp>
      <p:sp>
        <p:nvSpPr>
          <p:cNvPr id="28" name="Овал 27"/>
          <p:cNvSpPr/>
          <p:nvPr/>
        </p:nvSpPr>
        <p:spPr>
          <a:xfrm>
            <a:off x="11129465" y="5673607"/>
            <a:ext cx="940631" cy="486316"/>
          </a:xfrm>
          <a:prstGeom prst="ellipse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3,9%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005932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256292" y="0"/>
            <a:ext cx="11646002" cy="1513490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5400" dirty="0" smtClean="0">
                <a:ln>
                  <a:solidFill>
                    <a:schemeClr val="tx1"/>
                  </a:solidFill>
                </a:ln>
                <a:solidFill>
                  <a:srgbClr val="006600"/>
                </a:solidFill>
                <a:latin typeface="Century" panose="02040604050505020304" pitchFamily="18" charset="0"/>
              </a:rPr>
              <a:t>Расходы по социальной сфере </a:t>
            </a:r>
          </a:p>
          <a:p>
            <a:pPr algn="ctr"/>
            <a:r>
              <a:rPr lang="ru-RU" sz="5400" dirty="0" smtClean="0">
                <a:ln>
                  <a:solidFill>
                    <a:schemeClr val="tx1"/>
                  </a:solidFill>
                </a:ln>
                <a:solidFill>
                  <a:srgbClr val="006600"/>
                </a:solidFill>
                <a:latin typeface="Century" panose="02040604050505020304" pitchFamily="18" charset="0"/>
              </a:rPr>
              <a:t>на 2026 год</a:t>
            </a:r>
            <a:endParaRPr lang="ru-RU" sz="5400" dirty="0">
              <a:ln>
                <a:solidFill>
                  <a:schemeClr val="tx1"/>
                </a:solidFill>
              </a:ln>
              <a:solidFill>
                <a:srgbClr val="006600"/>
              </a:solidFill>
              <a:latin typeface="Century" panose="020406040505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5684349"/>
              </p:ext>
            </p:extLst>
          </p:nvPr>
        </p:nvGraphicFramePr>
        <p:xfrm>
          <a:off x="356578" y="1986455"/>
          <a:ext cx="6489700" cy="4302738"/>
        </p:xfrm>
        <a:graphic>
          <a:graphicData uri="http://schemas.openxmlformats.org/drawingml/2006/table">
            <a:tbl>
              <a:tblPr/>
              <a:tblGrid>
                <a:gridCol w="2198124">
                  <a:extLst>
                    <a:ext uri="{9D8B030D-6E8A-4147-A177-3AD203B41FA5}">
                      <a16:colId xmlns:a16="http://schemas.microsoft.com/office/drawing/2014/main" val="785471300"/>
                    </a:ext>
                  </a:extLst>
                </a:gridCol>
                <a:gridCol w="1662074">
                  <a:extLst>
                    <a:ext uri="{9D8B030D-6E8A-4147-A177-3AD203B41FA5}">
                      <a16:colId xmlns:a16="http://schemas.microsoft.com/office/drawing/2014/main" val="3316144441"/>
                    </a:ext>
                  </a:extLst>
                </a:gridCol>
                <a:gridCol w="1627183">
                  <a:extLst>
                    <a:ext uri="{9D8B030D-6E8A-4147-A177-3AD203B41FA5}">
                      <a16:colId xmlns:a16="http://schemas.microsoft.com/office/drawing/2014/main" val="2157102377"/>
                    </a:ext>
                  </a:extLst>
                </a:gridCol>
                <a:gridCol w="1002319">
                  <a:extLst>
                    <a:ext uri="{9D8B030D-6E8A-4147-A177-3AD203B41FA5}">
                      <a16:colId xmlns:a16="http://schemas.microsoft.com/office/drawing/2014/main" val="252931864"/>
                    </a:ext>
                  </a:extLst>
                </a:gridCol>
              </a:tblGrid>
              <a:tr h="38024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отрасли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 год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Ожидаемое исполнение за 2025 год, тыс.рублей                            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Темп роста, 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8055788"/>
                  </a:ext>
                </a:extLst>
              </a:tr>
              <a:tr h="13070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Сумма, тыс. рублей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7820863"/>
                  </a:ext>
                </a:extLst>
              </a:tr>
              <a:tr h="368361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Образование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57 684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51 536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111,9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0046550"/>
                  </a:ext>
                </a:extLst>
              </a:tr>
              <a:tr h="320831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Здравоохранение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38 739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33 755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114,8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1153892"/>
                  </a:ext>
                </a:extLst>
              </a:tr>
              <a:tr h="320831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Социальная политика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8 450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7 313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115,5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293354"/>
                  </a:ext>
                </a:extLst>
              </a:tr>
              <a:tr h="320831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Культура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6 628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5 593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118,5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1400502"/>
                  </a:ext>
                </a:extLst>
              </a:tr>
              <a:tr h="653544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Физическая культура и спорт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3 312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2 498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132,6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1737152"/>
                  </a:ext>
                </a:extLst>
              </a:tr>
              <a:tr h="332714"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114 813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100 695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114,0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3105666"/>
                  </a:ext>
                </a:extLst>
              </a:tr>
            </a:tbl>
          </a:graphicData>
        </a:graphic>
      </p:graphicFrame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87885911"/>
              </p:ext>
            </p:extLst>
          </p:nvPr>
        </p:nvGraphicFramePr>
        <p:xfrm>
          <a:off x="6915807" y="1671119"/>
          <a:ext cx="5118537" cy="50134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46373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256292" y="0"/>
            <a:ext cx="11646002" cy="861848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5400" dirty="0" smtClean="0">
                <a:ln>
                  <a:solidFill>
                    <a:schemeClr val="tx1"/>
                  </a:solidFill>
                </a:ln>
                <a:solidFill>
                  <a:srgbClr val="006600"/>
                </a:solidFill>
                <a:latin typeface="Century" panose="02040604050505020304" pitchFamily="18" charset="0"/>
              </a:rPr>
              <a:t>Социальная политика на 2026 год</a:t>
            </a:r>
            <a:endParaRPr lang="ru-RU" sz="5400" dirty="0">
              <a:ln>
                <a:solidFill>
                  <a:schemeClr val="tx1"/>
                </a:solidFill>
              </a:ln>
              <a:solidFill>
                <a:srgbClr val="006600"/>
              </a:solidFill>
              <a:latin typeface="Century" panose="02040604050505020304" pitchFamily="18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495726739"/>
              </p:ext>
            </p:extLst>
          </p:nvPr>
        </p:nvGraphicFramePr>
        <p:xfrm>
          <a:off x="4457302" y="1042100"/>
          <a:ext cx="8249092" cy="59225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Рамка 7"/>
          <p:cNvSpPr/>
          <p:nvPr/>
        </p:nvSpPr>
        <p:spPr>
          <a:xfrm>
            <a:off x="710177" y="1463041"/>
            <a:ext cx="3210114" cy="4946072"/>
          </a:xfrm>
          <a:prstGeom prst="frame">
            <a:avLst/>
          </a:prstGeom>
          <a:gradFill>
            <a:gsLst>
              <a:gs pos="0">
                <a:schemeClr val="accent5">
                  <a:lumMod val="60000"/>
                  <a:lumOff val="40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560" y="2074019"/>
            <a:ext cx="2219498" cy="1546167"/>
          </a:xfrm>
          <a:prstGeom prst="rect">
            <a:avLst/>
          </a:prstGeom>
        </p:spPr>
      </p:pic>
      <p:sp>
        <p:nvSpPr>
          <p:cNvPr id="10" name="Стрелка вправо с вырезом 9"/>
          <p:cNvSpPr/>
          <p:nvPr/>
        </p:nvSpPr>
        <p:spPr>
          <a:xfrm>
            <a:off x="4373896" y="3620186"/>
            <a:ext cx="1112663" cy="484632"/>
          </a:xfrm>
          <a:prstGeom prst="notchedRightArrow">
            <a:avLst/>
          </a:prstGeom>
          <a:gradFill>
            <a:gsLst>
              <a:gs pos="0">
                <a:schemeClr val="accent5">
                  <a:lumMod val="60000"/>
                  <a:lumOff val="40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Блок-схема: процесс 11"/>
          <p:cNvSpPr/>
          <p:nvPr/>
        </p:nvSpPr>
        <p:spPr>
          <a:xfrm>
            <a:off x="1241164" y="3862502"/>
            <a:ext cx="2116290" cy="1995058"/>
          </a:xfrm>
          <a:prstGeom prst="flowChartProcess">
            <a:avLst/>
          </a:prstGeom>
          <a:gradFill>
            <a:gsLst>
              <a:gs pos="0">
                <a:schemeClr val="accent5">
                  <a:lumMod val="60000"/>
                  <a:lumOff val="40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100" dirty="0" smtClean="0">
                <a:ln cmpd="dbl">
                  <a:solidFill>
                    <a:schemeClr val="accent5">
                      <a:lumMod val="75000"/>
                    </a:schemeClr>
                  </a:solidFill>
                </a:ln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СОЦИАЛЬНАЯ ПОЛИТИКА</a:t>
            </a:r>
          </a:p>
          <a:p>
            <a:pPr algn="ctr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8 450 тыс. рублей </a:t>
            </a:r>
            <a:r>
              <a:rPr lang="ru-RU" i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(5,8% расходов бюджета района)</a:t>
            </a:r>
            <a:endParaRPr lang="ru-RU" i="1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5462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1011219" y="129093"/>
            <a:ext cx="10273553" cy="903642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5400" dirty="0" smtClean="0">
                <a:ln>
                  <a:solidFill>
                    <a:schemeClr val="tx1"/>
                  </a:solidFill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Структура</a:t>
            </a:r>
            <a:r>
              <a:rPr lang="ru-RU" sz="5000" dirty="0" smtClean="0">
                <a:ln>
                  <a:solidFill>
                    <a:schemeClr val="tx1"/>
                  </a:solidFill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 расходов на 2026 год</a:t>
            </a:r>
            <a:endParaRPr lang="ru-RU" sz="5000" dirty="0">
              <a:ln>
                <a:solidFill>
                  <a:schemeClr val="tx1"/>
                </a:solidFill>
              </a:ln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anose="020406040505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8715634"/>
              </p:ext>
            </p:extLst>
          </p:nvPr>
        </p:nvGraphicFramePr>
        <p:xfrm>
          <a:off x="400366" y="1183728"/>
          <a:ext cx="5117565" cy="5441298"/>
        </p:xfrm>
        <a:graphic>
          <a:graphicData uri="http://schemas.openxmlformats.org/drawingml/2006/table">
            <a:tbl>
              <a:tblPr/>
              <a:tblGrid>
                <a:gridCol w="2953523">
                  <a:extLst>
                    <a:ext uri="{9D8B030D-6E8A-4147-A177-3AD203B41FA5}">
                      <a16:colId xmlns:a16="http://schemas.microsoft.com/office/drawing/2014/main" val="3713312566"/>
                    </a:ext>
                  </a:extLst>
                </a:gridCol>
                <a:gridCol w="1083298">
                  <a:extLst>
                    <a:ext uri="{9D8B030D-6E8A-4147-A177-3AD203B41FA5}">
                      <a16:colId xmlns:a16="http://schemas.microsoft.com/office/drawing/2014/main" val="964132237"/>
                    </a:ext>
                  </a:extLst>
                </a:gridCol>
                <a:gridCol w="1080744">
                  <a:extLst>
                    <a:ext uri="{9D8B030D-6E8A-4147-A177-3AD203B41FA5}">
                      <a16:colId xmlns:a16="http://schemas.microsoft.com/office/drawing/2014/main" val="1971715719"/>
                    </a:ext>
                  </a:extLst>
                </a:gridCol>
              </a:tblGrid>
              <a:tr h="21710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отрасли</a:t>
                      </a:r>
                    </a:p>
                  </a:txBody>
                  <a:tcPr marL="6489" marR="6489" marT="64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Бюджет 2026 года</a:t>
                      </a:r>
                    </a:p>
                  </a:txBody>
                  <a:tcPr marL="6489" marR="6489" marT="64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6144344"/>
                  </a:ext>
                </a:extLst>
              </a:tr>
              <a:tr h="7038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сумма, </a:t>
                      </a:r>
                      <a:endParaRPr lang="en-US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рублей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89" marR="6489" marT="64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удельный вес, %</a:t>
                      </a:r>
                    </a:p>
                  </a:txBody>
                  <a:tcPr marL="6489" marR="6489" marT="64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291369"/>
                  </a:ext>
                </a:extLst>
              </a:tr>
              <a:tr h="28316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Общегосударственная деятельность</a:t>
                      </a:r>
                    </a:p>
                  </a:txBody>
                  <a:tcPr marL="6489" marR="6489" marT="64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12 591</a:t>
                      </a:r>
                    </a:p>
                  </a:txBody>
                  <a:tcPr marL="6489" marR="6489" marT="64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8,6</a:t>
                      </a:r>
                    </a:p>
                  </a:txBody>
                  <a:tcPr marL="6489" marR="6489" marT="64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3758289"/>
                  </a:ext>
                </a:extLst>
              </a:tr>
              <a:tr h="21843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Национальная оборона</a:t>
                      </a:r>
                    </a:p>
                  </a:txBody>
                  <a:tcPr marL="6489" marR="6489" marT="64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6489" marR="6489" marT="64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0,01</a:t>
                      </a:r>
                    </a:p>
                  </a:txBody>
                  <a:tcPr marL="6489" marR="6489" marT="64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2197255"/>
                  </a:ext>
                </a:extLst>
              </a:tr>
              <a:tr h="43687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Правоохранительная деятельность и обеспечение безопасности</a:t>
                      </a:r>
                    </a:p>
                  </a:txBody>
                  <a:tcPr marL="6489" marR="6489" marT="64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489" marR="6489" marT="64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0,01</a:t>
                      </a:r>
                    </a:p>
                  </a:txBody>
                  <a:tcPr marL="6489" marR="6489" marT="64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6436553"/>
                  </a:ext>
                </a:extLst>
              </a:tr>
              <a:tr h="24271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Национальная экономика, том числе:</a:t>
                      </a:r>
                    </a:p>
                  </a:txBody>
                  <a:tcPr marL="6489" marR="6489" marT="64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2 961</a:t>
                      </a:r>
                    </a:p>
                  </a:txBody>
                  <a:tcPr marL="6489" marR="6489" marT="64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2,0</a:t>
                      </a:r>
                    </a:p>
                  </a:txBody>
                  <a:tcPr marL="6489" marR="6489" marT="64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3681589"/>
                  </a:ext>
                </a:extLst>
              </a:tr>
              <a:tr h="46923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сельское хозяйство, рыбохозяйственная деятельность</a:t>
                      </a:r>
                    </a:p>
                  </a:txBody>
                  <a:tcPr marL="6489" marR="6489" marT="64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1 848</a:t>
                      </a:r>
                    </a:p>
                  </a:txBody>
                  <a:tcPr marL="6489" marR="6489" marT="64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</a:t>
                      </a:r>
                    </a:p>
                  </a:txBody>
                  <a:tcPr marL="6489" marR="6489" marT="64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7640736"/>
                  </a:ext>
                </a:extLst>
              </a:tr>
              <a:tr h="21843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транспорт</a:t>
                      </a:r>
                    </a:p>
                  </a:txBody>
                  <a:tcPr marL="6489" marR="6489" marT="64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976</a:t>
                      </a:r>
                    </a:p>
                  </a:txBody>
                  <a:tcPr marL="6489" marR="6489" marT="64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</a:t>
                      </a:r>
                    </a:p>
                  </a:txBody>
                  <a:tcPr marL="6489" marR="6489" marT="64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8831368"/>
                  </a:ext>
                </a:extLst>
              </a:tr>
              <a:tr h="21843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топливо и энергетика</a:t>
                      </a:r>
                    </a:p>
                  </a:txBody>
                  <a:tcPr marL="6489" marR="6489" marT="64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</a:t>
                      </a:r>
                    </a:p>
                  </a:txBody>
                  <a:tcPr marL="6489" marR="6489" marT="64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</a:p>
                  </a:txBody>
                  <a:tcPr marL="6489" marR="6489" marT="64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3418217"/>
                  </a:ext>
                </a:extLst>
              </a:tr>
              <a:tr h="43687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другие расходы в области национальной эконимики</a:t>
                      </a:r>
                    </a:p>
                  </a:txBody>
                  <a:tcPr marL="6489" marR="6489" marT="64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</a:p>
                  </a:txBody>
                  <a:tcPr marL="6489" marR="6489" marT="64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</a:p>
                  </a:txBody>
                  <a:tcPr marL="6489" marR="6489" marT="64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0049845"/>
                  </a:ext>
                </a:extLst>
              </a:tr>
              <a:tr h="21843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Охрана окружающей среды</a:t>
                      </a:r>
                    </a:p>
                  </a:txBody>
                  <a:tcPr marL="6489" marR="6489" marT="64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295</a:t>
                      </a:r>
                    </a:p>
                  </a:txBody>
                  <a:tcPr marL="6489" marR="6489" marT="64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</a:t>
                      </a:r>
                    </a:p>
                  </a:txBody>
                  <a:tcPr marL="6489" marR="6489" marT="64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5844496"/>
                  </a:ext>
                </a:extLst>
              </a:tr>
              <a:tr h="43687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Жилищно-коммунальные услуги и жилищное строительство</a:t>
                      </a:r>
                    </a:p>
                  </a:txBody>
                  <a:tcPr marL="6489" marR="6489" marT="64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15 490</a:t>
                      </a:r>
                    </a:p>
                  </a:txBody>
                  <a:tcPr marL="6489" marR="6489" marT="64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10,6</a:t>
                      </a:r>
                    </a:p>
                  </a:txBody>
                  <a:tcPr marL="6489" marR="6489" marT="64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0884372"/>
                  </a:ext>
                </a:extLst>
              </a:tr>
              <a:tr h="21843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Здравоохранение </a:t>
                      </a:r>
                    </a:p>
                  </a:txBody>
                  <a:tcPr marL="6489" marR="6489" marT="64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38 739</a:t>
                      </a:r>
                    </a:p>
                  </a:txBody>
                  <a:tcPr marL="6489" marR="6489" marT="64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26,5</a:t>
                      </a:r>
                    </a:p>
                  </a:txBody>
                  <a:tcPr marL="6489" marR="6489" marT="64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3913598"/>
                  </a:ext>
                </a:extLst>
              </a:tr>
              <a:tr h="21843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Физическая культура и спорт</a:t>
                      </a:r>
                    </a:p>
                  </a:txBody>
                  <a:tcPr marL="6489" marR="6489" marT="64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3 312</a:t>
                      </a:r>
                    </a:p>
                  </a:txBody>
                  <a:tcPr marL="6489" marR="6489" marT="64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2,3</a:t>
                      </a:r>
                    </a:p>
                  </a:txBody>
                  <a:tcPr marL="6489" marR="6489" marT="64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1930880"/>
                  </a:ext>
                </a:extLst>
              </a:tr>
              <a:tr h="21843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Культура</a:t>
                      </a:r>
                    </a:p>
                  </a:txBody>
                  <a:tcPr marL="6489" marR="6489" marT="64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6 628</a:t>
                      </a:r>
                    </a:p>
                  </a:txBody>
                  <a:tcPr marL="6489" marR="6489" marT="64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4,5</a:t>
                      </a:r>
                    </a:p>
                  </a:txBody>
                  <a:tcPr marL="6489" marR="6489" marT="64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8535166"/>
                  </a:ext>
                </a:extLst>
              </a:tr>
              <a:tr h="21843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Образование</a:t>
                      </a:r>
                    </a:p>
                  </a:txBody>
                  <a:tcPr marL="6489" marR="6489" marT="64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57 684</a:t>
                      </a:r>
                    </a:p>
                  </a:txBody>
                  <a:tcPr marL="6489" marR="6489" marT="64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39,5</a:t>
                      </a:r>
                    </a:p>
                  </a:txBody>
                  <a:tcPr marL="6489" marR="6489" marT="64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8482120"/>
                  </a:ext>
                </a:extLst>
              </a:tr>
              <a:tr h="22652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Социальная политика</a:t>
                      </a:r>
                    </a:p>
                  </a:txBody>
                  <a:tcPr marL="6489" marR="6489" marT="64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8 450</a:t>
                      </a:r>
                    </a:p>
                  </a:txBody>
                  <a:tcPr marL="6489" marR="6489" marT="64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5,8</a:t>
                      </a:r>
                    </a:p>
                  </a:txBody>
                  <a:tcPr marL="6489" marR="6489" marT="64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3483559"/>
                  </a:ext>
                </a:extLst>
              </a:tr>
              <a:tr h="226529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</a:p>
                  </a:txBody>
                  <a:tcPr marL="6489" marR="6489" marT="64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146 181</a:t>
                      </a:r>
                    </a:p>
                  </a:txBody>
                  <a:tcPr marL="6489" marR="6489" marT="64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6489" marR="6489" marT="64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4214539"/>
                  </a:ext>
                </a:extLst>
              </a:tr>
            </a:tbl>
          </a:graphicData>
        </a:graphic>
      </p:graphicFrame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66513670"/>
              </p:ext>
            </p:extLst>
          </p:nvPr>
        </p:nvGraphicFramePr>
        <p:xfrm>
          <a:off x="5550205" y="935916"/>
          <a:ext cx="6505904" cy="59220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27551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3944"/>
            <a:ext cx="2715004" cy="1770407"/>
          </a:xfrm>
          <a:prstGeom prst="rect">
            <a:avLst/>
          </a:prstGeom>
        </p:spPr>
      </p:pic>
      <p:sp>
        <p:nvSpPr>
          <p:cNvPr id="2" name="Заголовок 1"/>
          <p:cNvSpPr txBox="1">
            <a:spLocks/>
          </p:cNvSpPr>
          <p:nvPr/>
        </p:nvSpPr>
        <p:spPr>
          <a:xfrm>
            <a:off x="2388198" y="204396"/>
            <a:ext cx="9430636" cy="1250932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4500" dirty="0" smtClean="0">
                <a:ln>
                  <a:solidFill>
                    <a:schemeClr val="tx1"/>
                  </a:solidFill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Жилищно-коммунальные услуги</a:t>
            </a:r>
          </a:p>
          <a:p>
            <a:pPr algn="ctr"/>
            <a:r>
              <a:rPr lang="ru-RU" sz="4500" dirty="0" smtClean="0">
                <a:ln>
                  <a:solidFill>
                    <a:schemeClr val="tx1"/>
                  </a:solidFill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на 2026 год</a:t>
            </a:r>
            <a:endParaRPr lang="ru-RU" sz="4500" dirty="0">
              <a:ln>
                <a:solidFill>
                  <a:schemeClr val="tx1"/>
                </a:solidFill>
              </a:ln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anose="02040604050505020304" pitchFamily="18" charset="0"/>
            </a:endParaRPr>
          </a:p>
        </p:txBody>
      </p:sp>
      <p:sp>
        <p:nvSpPr>
          <p:cNvPr id="4" name="Блок-схема: знак завершения 3"/>
          <p:cNvSpPr/>
          <p:nvPr/>
        </p:nvSpPr>
        <p:spPr>
          <a:xfrm>
            <a:off x="478227" y="3130476"/>
            <a:ext cx="3491345" cy="731520"/>
          </a:xfrm>
          <a:prstGeom prst="flowChartTerminator">
            <a:avLst/>
          </a:prstGeom>
          <a:solidFill>
            <a:srgbClr val="0036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Жилищно-коммунальное хозяйство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Блок-схема: знак завершения 4"/>
          <p:cNvSpPr/>
          <p:nvPr/>
        </p:nvSpPr>
        <p:spPr>
          <a:xfrm>
            <a:off x="4465811" y="3129498"/>
            <a:ext cx="3613182" cy="732498"/>
          </a:xfrm>
          <a:prstGeom prst="flowChartTerminator">
            <a:avLst/>
          </a:prstGeom>
          <a:solidFill>
            <a:srgbClr val="0036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Благоустройство населенных пунктов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Блок-схема: знак завершения 5"/>
          <p:cNvSpPr/>
          <p:nvPr/>
        </p:nvSpPr>
        <p:spPr>
          <a:xfrm>
            <a:off x="8292028" y="3129497"/>
            <a:ext cx="3573657" cy="754014"/>
          </a:xfrm>
          <a:prstGeom prst="flowChartTerminator">
            <a:avLst/>
          </a:prstGeom>
          <a:solidFill>
            <a:srgbClr val="0036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Другие вопросы в области жилищно-коммунальных услуг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Блок-схема: процесс 12"/>
          <p:cNvSpPr/>
          <p:nvPr/>
        </p:nvSpPr>
        <p:spPr>
          <a:xfrm>
            <a:off x="8423236" y="3304390"/>
            <a:ext cx="3582297" cy="3453203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Субсидирование бань общего пользования – 83 тыс. руб.; </a:t>
            </a:r>
          </a:p>
          <a:p>
            <a:endPara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Расходы, связанные с регистрацией граждан – 54 тыс. руб.;</a:t>
            </a:r>
          </a:p>
          <a:p>
            <a:endPara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Прочие расходы – 48 тыс. руб.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Блок-схема: процесс 13"/>
          <p:cNvSpPr/>
          <p:nvPr/>
        </p:nvSpPr>
        <p:spPr>
          <a:xfrm>
            <a:off x="4215042" y="3539264"/>
            <a:ext cx="3971527" cy="3910406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и текущий ремонт улично-дорожной сети – 4 255 тыс. руб.; </a:t>
            </a:r>
          </a:p>
          <a:p>
            <a:endPara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придомовых территорий – 746 тыс. руб.;</a:t>
            </a:r>
          </a:p>
          <a:p>
            <a:endPara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объектов благоустройства – 1 655 тыс. руб.;</a:t>
            </a:r>
          </a:p>
          <a:p>
            <a:endPara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Уличное освещение населенных пунктов – 931 тыс. руб.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Блок-схема: процесс 14"/>
          <p:cNvSpPr/>
          <p:nvPr/>
        </p:nvSpPr>
        <p:spPr>
          <a:xfrm>
            <a:off x="417593" y="3668357"/>
            <a:ext cx="3950011" cy="3453203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Субсидирование </a:t>
            </a:r>
            <a:r>
              <a:rPr lang="ru-RU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жилищно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-коммунальных услуг – 5 394 </a:t>
            </a:r>
            <a:r>
              <a:rPr lang="ru-RU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.; </a:t>
            </a:r>
          </a:p>
          <a:p>
            <a:endPara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Текущий ремонт жилищного фонда – 290 тыс. руб.;</a:t>
            </a:r>
          </a:p>
          <a:p>
            <a:endPara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Капитальный ремонт жилищного фонда – 2 000 тыс. руб.;</a:t>
            </a:r>
          </a:p>
          <a:p>
            <a:endPara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Прочие расходы – 34 тыс. руб.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16363" y="1670450"/>
            <a:ext cx="7802311" cy="6836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бюджете района на жилищно-коммунальные услуги запланировано </a:t>
            </a:r>
            <a:r>
              <a:rPr lang="ru-RU" sz="24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15 490 </a:t>
            </a:r>
            <a:r>
              <a:rPr 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рублей, из них:</a:t>
            </a:r>
            <a:endParaRPr lang="ru-RU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03643" y="2517288"/>
            <a:ext cx="2635623" cy="4948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u="sng" dirty="0" smtClean="0">
                <a:solidFill>
                  <a:srgbClr val="ED3BA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7 718 тыс. рублей</a:t>
            </a:r>
            <a:endParaRPr lang="ru-RU" sz="2400" b="1" u="sng" dirty="0">
              <a:solidFill>
                <a:srgbClr val="ED3BA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970033" y="2529840"/>
            <a:ext cx="2614107" cy="4948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u="sng" dirty="0" smtClean="0">
                <a:solidFill>
                  <a:srgbClr val="ED3BA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7 587 тыс. рублей</a:t>
            </a:r>
            <a:endParaRPr lang="ru-RU" sz="2400" b="1" u="sng" dirty="0">
              <a:solidFill>
                <a:srgbClr val="ED3BA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857129" y="2520875"/>
            <a:ext cx="2395370" cy="4948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u="sng" dirty="0" smtClean="0">
                <a:solidFill>
                  <a:srgbClr val="ED3BA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185 тыс. рублей</a:t>
            </a:r>
            <a:endParaRPr lang="ru-RU" sz="2400" b="1" u="sng" dirty="0">
              <a:solidFill>
                <a:srgbClr val="ED3BA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2298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войная стрелка влево/вверх 4"/>
          <p:cNvSpPr/>
          <p:nvPr/>
        </p:nvSpPr>
        <p:spPr>
          <a:xfrm rot="10800000">
            <a:off x="2709921" y="579003"/>
            <a:ext cx="1355464" cy="1345242"/>
          </a:xfrm>
          <a:prstGeom prst="leftUpArrow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Двойная стрелка влево/вверх 61"/>
          <p:cNvSpPr/>
          <p:nvPr/>
        </p:nvSpPr>
        <p:spPr>
          <a:xfrm rot="16200000">
            <a:off x="8158726" y="634699"/>
            <a:ext cx="1290920" cy="1312435"/>
          </a:xfrm>
          <a:prstGeom prst="leftUpArrow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10273552" y="2045745"/>
            <a:ext cx="1757084" cy="6866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700" i="1" dirty="0" smtClean="0">
                <a:solidFill>
                  <a:srgbClr val="E80E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Сельские и поселковый бюджеты</a:t>
            </a:r>
            <a:endParaRPr lang="ru-RU" sz="1700" i="1" dirty="0">
              <a:solidFill>
                <a:srgbClr val="E80E7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4244" y="2194560"/>
            <a:ext cx="1527585" cy="53788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 smtClean="0">
                <a:solidFill>
                  <a:srgbClr val="E80E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Районный бюджет</a:t>
            </a:r>
            <a:endParaRPr lang="ru-RU" i="1" dirty="0">
              <a:solidFill>
                <a:srgbClr val="E80E7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307843" y="2207110"/>
            <a:ext cx="1527585" cy="53788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 smtClean="0">
                <a:solidFill>
                  <a:srgbClr val="E80E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Районный бюджет</a:t>
            </a:r>
            <a:endParaRPr lang="ru-RU" i="1" dirty="0">
              <a:solidFill>
                <a:srgbClr val="E80E7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4077147" y="2043953"/>
            <a:ext cx="2140772" cy="677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700" i="1" dirty="0" smtClean="0">
                <a:solidFill>
                  <a:srgbClr val="E80E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Сельские и поселковый бюджеты</a:t>
            </a:r>
            <a:endParaRPr lang="ru-RU" sz="1700" i="1" dirty="0">
              <a:solidFill>
                <a:srgbClr val="E80E7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38213" y="90483"/>
            <a:ext cx="11517041" cy="1280161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srgbClr val="1B4367">
                <a:alpha val="40000"/>
              </a:srgbClr>
            </a:outerShdw>
          </a:effectLst>
          <a:scene3d>
            <a:camera prst="orthographicFront"/>
            <a:lightRig rig="threePt" dir="t"/>
          </a:scene3d>
          <a:sp3d contourW="12700">
            <a:contourClr>
              <a:schemeClr val="bg1"/>
            </a:contourClr>
          </a:sp3d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dirty="0" smtClean="0">
                <a:ln>
                  <a:solidFill>
                    <a:schemeClr val="tx1"/>
                  </a:solidFill>
                  <a:miter lim="800000"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Структура консолидированного бюджета на 2026 год</a:t>
            </a:r>
            <a:endParaRPr lang="ru-RU" dirty="0">
              <a:ln>
                <a:solidFill>
                  <a:schemeClr val="tx1"/>
                </a:solidFill>
                <a:miter lim="800000"/>
              </a:ln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anose="02040604050505020304" pitchFamily="18" charset="0"/>
            </a:endParaRPr>
          </a:p>
        </p:txBody>
      </p:sp>
      <p:sp>
        <p:nvSpPr>
          <p:cNvPr id="21" name="Лента лицом вверх 20"/>
          <p:cNvSpPr/>
          <p:nvPr/>
        </p:nvSpPr>
        <p:spPr>
          <a:xfrm>
            <a:off x="6121102" y="2689411"/>
            <a:ext cx="5927464" cy="1000461"/>
          </a:xfrm>
          <a:prstGeom prst="ribbon2">
            <a:avLst/>
          </a:prstGeom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 prstMaterial="metal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ВСЕГО </a:t>
            </a: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146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181 </a:t>
            </a:r>
          </a:p>
        </p:txBody>
      </p:sp>
      <p:sp>
        <p:nvSpPr>
          <p:cNvPr id="22" name="Лента лицом вверх 21"/>
          <p:cNvSpPr/>
          <p:nvPr/>
        </p:nvSpPr>
        <p:spPr>
          <a:xfrm>
            <a:off x="99330" y="3756228"/>
            <a:ext cx="5959637" cy="710004"/>
          </a:xfrm>
          <a:prstGeom prst="ribbon2">
            <a:avLst/>
          </a:prstGeom>
          <a:solidFill>
            <a:srgbClr val="C7A9B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доходы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116 091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173045" y="1904103"/>
            <a:ext cx="1871831" cy="7530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u="sng" dirty="0" smtClean="0">
                <a:solidFill>
                  <a:srgbClr val="6943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ДОХОДЫ,</a:t>
            </a:r>
          </a:p>
          <a:p>
            <a:pPr algn="ctr"/>
            <a:r>
              <a:rPr lang="ru-RU" sz="2400" b="1" u="sng" dirty="0" smtClean="0">
                <a:solidFill>
                  <a:srgbClr val="6943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</a:t>
            </a:r>
            <a:endParaRPr lang="ru-RU" sz="2400" b="1" u="sng" dirty="0">
              <a:solidFill>
                <a:srgbClr val="69435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8200913" y="1925620"/>
            <a:ext cx="1911275" cy="7243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u="sng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РАСХОДЫ, </a:t>
            </a:r>
          </a:p>
          <a:p>
            <a:pPr algn="ctr"/>
            <a:r>
              <a:rPr lang="ru-RU" sz="2400" b="1" u="sng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</a:t>
            </a:r>
            <a:endParaRPr lang="ru-RU" sz="2400" b="1" u="sng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6789868" y="3076686"/>
            <a:ext cx="805031" cy="335279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 prstMaterial="metal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143 698 </a:t>
            </a:r>
            <a:endParaRPr lang="ru-RU" sz="14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10597660" y="3110669"/>
            <a:ext cx="708426" cy="303092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 prstMaterial="metal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14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483</a:t>
            </a:r>
            <a:r>
              <a:rPr 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Лента лицом вверх 36"/>
          <p:cNvSpPr/>
          <p:nvPr/>
        </p:nvSpPr>
        <p:spPr>
          <a:xfrm>
            <a:off x="163156" y="2692998"/>
            <a:ext cx="5819888" cy="1009424"/>
          </a:xfrm>
          <a:prstGeom prst="ribbon2">
            <a:avLst/>
          </a:prstGeom>
          <a:solidFill>
            <a:srgbClr val="87576F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 prstMaterial="metal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ВСЕГО </a:t>
            </a:r>
          </a:p>
          <a:p>
            <a:pPr algn="ctr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146 181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828337" y="2979868"/>
            <a:ext cx="774552" cy="494851"/>
          </a:xfrm>
          <a:prstGeom prst="rect">
            <a:avLst/>
          </a:prstGeom>
          <a:solidFill>
            <a:srgbClr val="87576F"/>
          </a:solidFill>
          <a:ln>
            <a:noFill/>
          </a:ln>
          <a:scene3d>
            <a:camera prst="orthographicFront"/>
            <a:lightRig rig="threePt" dir="t"/>
          </a:scene3d>
          <a:sp3d prstMaterial="metal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143 698 </a:t>
            </a:r>
            <a:endParaRPr lang="ru-RU" sz="14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4575705" y="3067939"/>
            <a:ext cx="679959" cy="376301"/>
          </a:xfrm>
          <a:prstGeom prst="rect">
            <a:avLst/>
          </a:prstGeom>
          <a:solidFill>
            <a:srgbClr val="87576F"/>
          </a:solidFill>
          <a:ln>
            <a:noFill/>
          </a:ln>
          <a:scene3d>
            <a:camera prst="orthographicFront"/>
            <a:lightRig rig="threePt" dir="t"/>
          </a:scene3d>
          <a:sp3d prstMaterial="metal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2 483 </a:t>
            </a:r>
            <a:endParaRPr lang="ru-RU" sz="14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Лента лицом вверх 37"/>
          <p:cNvSpPr/>
          <p:nvPr/>
        </p:nvSpPr>
        <p:spPr>
          <a:xfrm>
            <a:off x="111095" y="4510352"/>
            <a:ext cx="5919103" cy="710004"/>
          </a:xfrm>
          <a:prstGeom prst="ribbon2">
            <a:avLst/>
          </a:prstGeom>
          <a:solidFill>
            <a:srgbClr val="C7A9B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Неналоговые доходы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5 242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Лента лицом вверх 38"/>
          <p:cNvSpPr/>
          <p:nvPr/>
        </p:nvSpPr>
        <p:spPr>
          <a:xfrm>
            <a:off x="6131859" y="3747248"/>
            <a:ext cx="5927463" cy="710004"/>
          </a:xfrm>
          <a:prstGeom prst="ribbon2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Общегосударственная деятельность 12 592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Лента лицом вверх 39"/>
          <p:cNvSpPr/>
          <p:nvPr/>
        </p:nvSpPr>
        <p:spPr>
          <a:xfrm>
            <a:off x="6110344" y="4512179"/>
            <a:ext cx="5932841" cy="699900"/>
          </a:xfrm>
          <a:prstGeom prst="ribbon2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Национальная экономика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2 961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821284" y="3956703"/>
            <a:ext cx="759689" cy="373686"/>
          </a:xfrm>
          <a:prstGeom prst="rect">
            <a:avLst/>
          </a:prstGeom>
          <a:solidFill>
            <a:srgbClr val="C7A9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113 879</a:t>
            </a:r>
            <a:endParaRPr lang="ru-RU" sz="1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4628772" y="3948156"/>
            <a:ext cx="643984" cy="366934"/>
          </a:xfrm>
          <a:prstGeom prst="rect">
            <a:avLst/>
          </a:prstGeom>
          <a:solidFill>
            <a:srgbClr val="C7A9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2 212 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4615684" y="4734370"/>
            <a:ext cx="631433" cy="272811"/>
          </a:xfrm>
          <a:prstGeom prst="rect">
            <a:avLst/>
          </a:prstGeom>
          <a:solidFill>
            <a:srgbClr val="C7A9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57</a:t>
            </a:r>
            <a:endParaRPr lang="ru-RU" sz="1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876865" y="4734370"/>
            <a:ext cx="661377" cy="315958"/>
          </a:xfrm>
          <a:prstGeom prst="rect">
            <a:avLst/>
          </a:prstGeom>
          <a:solidFill>
            <a:srgbClr val="C7A9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ru-RU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185</a:t>
            </a:r>
            <a:endParaRPr lang="ru-RU" sz="1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6887877" y="3999433"/>
            <a:ext cx="717880" cy="29866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10 598 </a:t>
            </a:r>
            <a:endParaRPr lang="ru-RU" sz="1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10590907" y="3999432"/>
            <a:ext cx="706633" cy="29191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1 994 </a:t>
            </a:r>
            <a:endParaRPr lang="ru-RU" sz="1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10592701" y="4751462"/>
            <a:ext cx="645019" cy="29029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1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6870670" y="4708732"/>
            <a:ext cx="658175" cy="32489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2 958</a:t>
            </a:r>
            <a:endParaRPr lang="ru-RU" sz="1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Лента лицом вверх 48"/>
          <p:cNvSpPr/>
          <p:nvPr/>
        </p:nvSpPr>
        <p:spPr>
          <a:xfrm>
            <a:off x="6117516" y="5246145"/>
            <a:ext cx="5934635" cy="710004"/>
          </a:xfrm>
          <a:prstGeom prst="ribbon2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Жилищно-коммунальные услуги 15 490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10585948" y="5464165"/>
            <a:ext cx="692072" cy="35141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486 </a:t>
            </a:r>
            <a:endParaRPr lang="ru-RU" sz="1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6883220" y="5494946"/>
            <a:ext cx="679808" cy="29762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15 004 </a:t>
            </a:r>
            <a:endParaRPr lang="ru-RU" sz="1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Лента лицом вверх 51"/>
          <p:cNvSpPr/>
          <p:nvPr/>
        </p:nvSpPr>
        <p:spPr>
          <a:xfrm>
            <a:off x="6110344" y="6011731"/>
            <a:ext cx="5964863" cy="710004"/>
          </a:xfrm>
          <a:prstGeom prst="ribbon2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Прочие отрасли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115 138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6810998" y="6202035"/>
            <a:ext cx="786213" cy="37985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115 138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Лента лицом вверх 32"/>
          <p:cNvSpPr/>
          <p:nvPr/>
        </p:nvSpPr>
        <p:spPr>
          <a:xfrm>
            <a:off x="133398" y="5254624"/>
            <a:ext cx="5919103" cy="710004"/>
          </a:xfrm>
          <a:prstGeom prst="ribbon2">
            <a:avLst/>
          </a:prstGeom>
          <a:solidFill>
            <a:srgbClr val="C7A9B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Дотация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24 848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4595258" y="5448579"/>
            <a:ext cx="725438" cy="315541"/>
          </a:xfrm>
          <a:prstGeom prst="rect">
            <a:avLst/>
          </a:prstGeom>
          <a:solidFill>
            <a:srgbClr val="C7A9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214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875441" y="5467884"/>
            <a:ext cx="721199" cy="333050"/>
          </a:xfrm>
          <a:prstGeom prst="rect">
            <a:avLst/>
          </a:prstGeom>
          <a:solidFill>
            <a:srgbClr val="C7A9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24 634 </a:t>
            </a:r>
            <a:endParaRPr lang="ru-RU" sz="1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9662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4345</TotalTime>
  <Words>852</Words>
  <Application>Microsoft Office PowerPoint</Application>
  <PresentationFormat>Широкоэкранный</PresentationFormat>
  <Paragraphs>247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Century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Побединская Оксана Станиславовна</dc:creator>
  <cp:lastModifiedBy>Побединская Оксана Станиславовна</cp:lastModifiedBy>
  <cp:revision>422</cp:revision>
  <cp:lastPrinted>2024-12-24T11:59:04Z</cp:lastPrinted>
  <dcterms:created xsi:type="dcterms:W3CDTF">2023-12-14T09:20:21Z</dcterms:created>
  <dcterms:modified xsi:type="dcterms:W3CDTF">2026-01-14T08:24:31Z</dcterms:modified>
</cp:coreProperties>
</file>