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55"/>
  </p:notesMasterIdLst>
  <p:sldIdLst>
    <p:sldId id="256" r:id="rId2"/>
    <p:sldId id="296" r:id="rId3"/>
    <p:sldId id="297" r:id="rId4"/>
    <p:sldId id="298" r:id="rId5"/>
    <p:sldId id="299" r:id="rId6"/>
    <p:sldId id="300" r:id="rId7"/>
    <p:sldId id="284" r:id="rId8"/>
    <p:sldId id="313" r:id="rId9"/>
    <p:sldId id="302" r:id="rId10"/>
    <p:sldId id="303" r:id="rId11"/>
    <p:sldId id="304" r:id="rId12"/>
    <p:sldId id="306" r:id="rId13"/>
    <p:sldId id="307" r:id="rId14"/>
    <p:sldId id="305" r:id="rId15"/>
    <p:sldId id="301" r:id="rId16"/>
    <p:sldId id="308" r:id="rId17"/>
    <p:sldId id="282" r:id="rId18"/>
    <p:sldId id="274" r:id="rId19"/>
    <p:sldId id="275" r:id="rId20"/>
    <p:sldId id="309" r:id="rId21"/>
    <p:sldId id="257" r:id="rId22"/>
    <p:sldId id="276" r:id="rId23"/>
    <p:sldId id="258" r:id="rId24"/>
    <p:sldId id="286" r:id="rId25"/>
    <p:sldId id="277" r:id="rId26"/>
    <p:sldId id="278" r:id="rId27"/>
    <p:sldId id="259" r:id="rId28"/>
    <p:sldId id="260" r:id="rId29"/>
    <p:sldId id="261" r:id="rId30"/>
    <p:sldId id="262" r:id="rId31"/>
    <p:sldId id="265" r:id="rId32"/>
    <p:sldId id="264" r:id="rId33"/>
    <p:sldId id="295" r:id="rId34"/>
    <p:sldId id="263" r:id="rId35"/>
    <p:sldId id="266" r:id="rId36"/>
    <p:sldId id="267" r:id="rId37"/>
    <p:sldId id="289" r:id="rId38"/>
    <p:sldId id="291" r:id="rId39"/>
    <p:sldId id="292" r:id="rId40"/>
    <p:sldId id="293" r:id="rId41"/>
    <p:sldId id="294" r:id="rId42"/>
    <p:sldId id="290" r:id="rId43"/>
    <p:sldId id="287" r:id="rId44"/>
    <p:sldId id="288" r:id="rId45"/>
    <p:sldId id="312" r:id="rId46"/>
    <p:sldId id="268" r:id="rId47"/>
    <p:sldId id="269" r:id="rId48"/>
    <p:sldId id="270" r:id="rId49"/>
    <p:sldId id="271" r:id="rId50"/>
    <p:sldId id="272" r:id="rId51"/>
    <p:sldId id="310" r:id="rId52"/>
    <p:sldId id="273" r:id="rId53"/>
    <p:sldId id="311" r:id="rId5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4" autoAdjust="0"/>
    <p:restoredTop sz="94660"/>
  </p:normalViewPr>
  <p:slideViewPr>
    <p:cSldViewPr snapToGrid="0">
      <p:cViewPr varScale="1">
        <p:scale>
          <a:sx n="84" d="100"/>
          <a:sy n="84" d="100"/>
        </p:scale>
        <p:origin x="58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7F051-3483-4169-AE0C-9247FF20A1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11C05E-D56B-419F-9F25-8F1478091D64}">
      <dgm:prSet phldrT="[Текст]"/>
      <dgm:spPr/>
      <dgm:t>
        <a:bodyPr/>
        <a:lstStyle/>
        <a:p>
          <a:r>
            <a:rPr lang="ru-RU" dirty="0" smtClean="0">
              <a:solidFill>
                <a:schemeClr val="tx1"/>
              </a:solidFill>
              <a:latin typeface="Times New Roman" panose="02020603050405020304" pitchFamily="18" charset="0"/>
              <a:cs typeface="Times New Roman" panose="02020603050405020304" pitchFamily="18" charset="0"/>
            </a:rPr>
            <a:t>- Соблюдать требования охраны труда, установленные законодательством и локальными нормативными актами (правила, инструкции).</a:t>
          </a:r>
          <a:endParaRPr lang="ru-RU" dirty="0"/>
        </a:p>
      </dgm:t>
    </dgm:pt>
    <dgm:pt modelId="{35BBAF13-2438-4D05-8C7B-95A938FE18DD}" type="parTrans" cxnId="{614B88D9-A121-4851-A731-AB949AE22288}">
      <dgm:prSet/>
      <dgm:spPr/>
      <dgm:t>
        <a:bodyPr/>
        <a:lstStyle/>
        <a:p>
          <a:endParaRPr lang="ru-RU"/>
        </a:p>
      </dgm:t>
    </dgm:pt>
    <dgm:pt modelId="{D67AE00B-C9E9-4F1A-8B00-327054659981}" type="sibTrans" cxnId="{614B88D9-A121-4851-A731-AB949AE22288}">
      <dgm:prSet/>
      <dgm:spPr/>
      <dgm:t>
        <a:bodyPr/>
        <a:lstStyle/>
        <a:p>
          <a:endParaRPr lang="ru-RU"/>
        </a:p>
      </dgm:t>
    </dgm:pt>
    <dgm:pt modelId="{3F2E7955-6540-4943-B868-B58BEF1C700D}">
      <dgm:prSet phldrT="[Текст]"/>
      <dgm:spPr/>
      <dgm:t>
        <a:bodyPr/>
        <a:lstStyle/>
        <a:p>
          <a:endParaRPr lang="ru-RU" dirty="0"/>
        </a:p>
      </dgm:t>
    </dgm:pt>
    <dgm:pt modelId="{F3127EDE-7CAF-456D-85FD-82C84025992D}" type="parTrans" cxnId="{34EE5720-3F14-4AE2-828D-81A8510780A9}">
      <dgm:prSet/>
      <dgm:spPr/>
      <dgm:t>
        <a:bodyPr/>
        <a:lstStyle/>
        <a:p>
          <a:endParaRPr lang="ru-RU"/>
        </a:p>
      </dgm:t>
    </dgm:pt>
    <dgm:pt modelId="{0DDA639E-FFA0-4811-8EAA-AEBAF345A66C}" type="sibTrans" cxnId="{34EE5720-3F14-4AE2-828D-81A8510780A9}">
      <dgm:prSet/>
      <dgm:spPr/>
      <dgm:t>
        <a:bodyPr/>
        <a:lstStyle/>
        <a:p>
          <a:endParaRPr lang="ru-RU"/>
        </a:p>
      </dgm:t>
    </dgm:pt>
    <dgm:pt modelId="{C574A1E8-5CB3-4D0B-B134-A86A861F98CF}">
      <dgm:prSet phldrT="[Текст]"/>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Проходить обучение и инструктажи по охране труда.</a:t>
          </a:r>
          <a:br>
            <a:rPr lang="ru-RU" dirty="0" smtClean="0">
              <a:solidFill>
                <a:schemeClr val="tx1"/>
              </a:solidFill>
              <a:latin typeface="Times New Roman" panose="02020603050405020304" pitchFamily="18" charset="0"/>
              <a:cs typeface="Times New Roman" panose="02020603050405020304" pitchFamily="18" charset="0"/>
            </a:rPr>
          </a:br>
          <a:endParaRPr lang="ru-RU" dirty="0"/>
        </a:p>
      </dgm:t>
    </dgm:pt>
    <dgm:pt modelId="{3673FB21-54C2-4C86-A21E-F353B5ADC8B2}" type="parTrans" cxnId="{7EE075E6-4916-41CD-9357-E09000599CC3}">
      <dgm:prSet/>
      <dgm:spPr/>
      <dgm:t>
        <a:bodyPr/>
        <a:lstStyle/>
        <a:p>
          <a:endParaRPr lang="ru-RU"/>
        </a:p>
      </dgm:t>
    </dgm:pt>
    <dgm:pt modelId="{436DBD69-6424-4F11-8D79-E88B6A6E3A05}" type="sibTrans" cxnId="{7EE075E6-4916-41CD-9357-E09000599CC3}">
      <dgm:prSet/>
      <dgm:spPr/>
      <dgm:t>
        <a:bodyPr/>
        <a:lstStyle/>
        <a:p>
          <a:endParaRPr lang="ru-RU"/>
        </a:p>
      </dgm:t>
    </dgm:pt>
    <dgm:pt modelId="{03AC77DC-43B4-47B8-9EE0-A9BD45425011}">
      <dgm:prSet phldrT="[Текст]"/>
      <dgm:spPr/>
      <dgm:t>
        <a:bodyPr/>
        <a:lstStyle/>
        <a:p>
          <a:endParaRPr lang="ru-RU" dirty="0"/>
        </a:p>
      </dgm:t>
    </dgm:pt>
    <dgm:pt modelId="{EF599FA2-1385-4203-BC7F-7A41214FE934}" type="parTrans" cxnId="{E42171CF-EC6F-43D7-A0A0-C5B497CEB741}">
      <dgm:prSet/>
      <dgm:spPr/>
      <dgm:t>
        <a:bodyPr/>
        <a:lstStyle/>
        <a:p>
          <a:endParaRPr lang="ru-RU"/>
        </a:p>
      </dgm:t>
    </dgm:pt>
    <dgm:pt modelId="{6C0FE90A-1C3E-4CD2-9F79-C7AC62EC7C08}" type="sibTrans" cxnId="{E42171CF-EC6F-43D7-A0A0-C5B497CEB741}">
      <dgm:prSet/>
      <dgm:spPr/>
      <dgm:t>
        <a:bodyPr/>
        <a:lstStyle/>
        <a:p>
          <a:endParaRPr lang="ru-RU"/>
        </a:p>
      </dgm:t>
    </dgm:pt>
    <dgm:pt modelId="{C1D6E8E4-B9A8-44AD-A8FE-72BFD65AB3DD}">
      <dgm:prSet/>
      <dgm:spPr/>
      <dgm:t>
        <a:bodyPr/>
        <a:lstStyle/>
        <a:p>
          <a:r>
            <a:rPr lang="ru-RU" smtClean="0">
              <a:solidFill>
                <a:schemeClr val="tx1"/>
              </a:solidFill>
              <a:latin typeface="Times New Roman" panose="02020603050405020304" pitchFamily="18" charset="0"/>
              <a:cs typeface="Times New Roman" panose="02020603050405020304" pitchFamily="18" charset="0"/>
            </a:rPr>
            <a:t>Участвовать в мероприятиях по улучшению условий и охраны труда. </a:t>
          </a:r>
          <a:br>
            <a:rPr lang="ru-RU" smtClean="0">
              <a:solidFill>
                <a:schemeClr val="tx1"/>
              </a:solidFill>
              <a:latin typeface="Times New Roman" panose="02020603050405020304" pitchFamily="18" charset="0"/>
              <a:cs typeface="Times New Roman" panose="02020603050405020304" pitchFamily="18" charset="0"/>
            </a:rPr>
          </a:br>
          <a:endParaRPr lang="ru-RU"/>
        </a:p>
      </dgm:t>
    </dgm:pt>
    <dgm:pt modelId="{9F0404FD-BB58-4FBD-91ED-D13FC181FD19}" type="parTrans" cxnId="{348F7221-6AC7-4A6C-A3FE-41233DF34931}">
      <dgm:prSet/>
      <dgm:spPr/>
      <dgm:t>
        <a:bodyPr/>
        <a:lstStyle/>
        <a:p>
          <a:endParaRPr lang="ru-RU"/>
        </a:p>
      </dgm:t>
    </dgm:pt>
    <dgm:pt modelId="{33D8A4A7-6970-4A90-B839-56FF9236868A}" type="sibTrans" cxnId="{348F7221-6AC7-4A6C-A3FE-41233DF34931}">
      <dgm:prSet/>
      <dgm:spPr/>
      <dgm:t>
        <a:bodyPr/>
        <a:lstStyle/>
        <a:p>
          <a:endParaRPr lang="ru-RU"/>
        </a:p>
      </dgm:t>
    </dgm:pt>
    <dgm:pt modelId="{C75603D6-507A-4188-A802-E1E29CBDA5CF}">
      <dgm:prSet/>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Правильно использовать средства индивидуальной и коллективной защиты.</a:t>
          </a:r>
          <a:br>
            <a:rPr lang="ru-RU" dirty="0" smtClean="0">
              <a:solidFill>
                <a:schemeClr val="tx1"/>
              </a:solidFill>
              <a:latin typeface="Times New Roman" panose="02020603050405020304" pitchFamily="18" charset="0"/>
              <a:cs typeface="Times New Roman" panose="02020603050405020304" pitchFamily="18" charset="0"/>
            </a:rPr>
          </a:br>
          <a:endParaRPr lang="ru-RU" dirty="0"/>
        </a:p>
      </dgm:t>
    </dgm:pt>
    <dgm:pt modelId="{86AA4A4E-9D78-48B9-B404-78265230B693}" type="parTrans" cxnId="{3022FD31-65D2-4A5B-8C6B-F33908F1281B}">
      <dgm:prSet/>
      <dgm:spPr/>
      <dgm:t>
        <a:bodyPr/>
        <a:lstStyle/>
        <a:p>
          <a:endParaRPr lang="ru-RU"/>
        </a:p>
      </dgm:t>
    </dgm:pt>
    <dgm:pt modelId="{BE11B680-5808-43ED-A40C-921C673ACB9B}" type="sibTrans" cxnId="{3022FD31-65D2-4A5B-8C6B-F33908F1281B}">
      <dgm:prSet/>
      <dgm:spPr/>
      <dgm:t>
        <a:bodyPr/>
        <a:lstStyle/>
        <a:p>
          <a:endParaRPr lang="ru-RU"/>
        </a:p>
      </dgm:t>
    </dgm:pt>
    <dgm:pt modelId="{A395E80E-D9D7-4063-B513-5FF7F8147A30}">
      <dgm:prSet/>
      <dgm:spPr/>
      <dgm:t>
        <a:bodyPr/>
        <a:lstStyle/>
        <a:p>
          <a:r>
            <a:rPr lang="ru-RU" smtClean="0">
              <a:solidFill>
                <a:schemeClr val="tx1"/>
              </a:solidFill>
              <a:latin typeface="Times New Roman" panose="02020603050405020304" pitchFamily="18" charset="0"/>
              <a:cs typeface="Times New Roman" panose="02020603050405020304" pitchFamily="18" charset="0"/>
            </a:rPr>
            <a:t>Сообщать работодателю о выявленных нарушениях требований охраны труда и опасностях на рабочем месте.</a:t>
          </a:r>
          <a:br>
            <a:rPr lang="ru-RU" smtClean="0">
              <a:solidFill>
                <a:schemeClr val="tx1"/>
              </a:solidFill>
              <a:latin typeface="Times New Roman" panose="02020603050405020304" pitchFamily="18" charset="0"/>
              <a:cs typeface="Times New Roman" panose="02020603050405020304" pitchFamily="18" charset="0"/>
            </a:rPr>
          </a:br>
          <a:endParaRPr lang="ru-RU" dirty="0"/>
        </a:p>
      </dgm:t>
    </dgm:pt>
    <dgm:pt modelId="{AA070B39-7638-4C96-9F31-E37A83602955}" type="parTrans" cxnId="{890A917D-AE3B-4E44-9DCD-E62218C24C93}">
      <dgm:prSet/>
      <dgm:spPr/>
      <dgm:t>
        <a:bodyPr/>
        <a:lstStyle/>
        <a:p>
          <a:endParaRPr lang="ru-RU"/>
        </a:p>
      </dgm:t>
    </dgm:pt>
    <dgm:pt modelId="{3F535D8B-EF18-46EC-ADF9-5E15588BB5AB}" type="sibTrans" cxnId="{890A917D-AE3B-4E44-9DCD-E62218C24C93}">
      <dgm:prSet/>
      <dgm:spPr/>
      <dgm:t>
        <a:bodyPr/>
        <a:lstStyle/>
        <a:p>
          <a:endParaRPr lang="ru-RU"/>
        </a:p>
      </dgm:t>
    </dgm:pt>
    <dgm:pt modelId="{4DE60B4E-13DD-4FF4-BC3C-BC00D739528F}" type="pres">
      <dgm:prSet presAssocID="{A0F7F051-3483-4169-AE0C-9247FF20A122}" presName="linear" presStyleCnt="0">
        <dgm:presLayoutVars>
          <dgm:animLvl val="lvl"/>
          <dgm:resizeHandles val="exact"/>
        </dgm:presLayoutVars>
      </dgm:prSet>
      <dgm:spPr/>
    </dgm:pt>
    <dgm:pt modelId="{C9D18ED1-6DF7-40FD-BCAF-ED9EE3EDC6A7}" type="pres">
      <dgm:prSet presAssocID="{1511C05E-D56B-419F-9F25-8F1478091D64}" presName="parentText" presStyleLbl="node1" presStyleIdx="0" presStyleCnt="5">
        <dgm:presLayoutVars>
          <dgm:chMax val="0"/>
          <dgm:bulletEnabled val="1"/>
        </dgm:presLayoutVars>
      </dgm:prSet>
      <dgm:spPr/>
      <dgm:t>
        <a:bodyPr/>
        <a:lstStyle/>
        <a:p>
          <a:endParaRPr lang="ru-RU"/>
        </a:p>
      </dgm:t>
    </dgm:pt>
    <dgm:pt modelId="{95C8C0A8-F76A-4EE4-AFE1-DA27C9D68155}" type="pres">
      <dgm:prSet presAssocID="{1511C05E-D56B-419F-9F25-8F1478091D64}" presName="childText" presStyleLbl="revTx" presStyleIdx="0" presStyleCnt="2">
        <dgm:presLayoutVars>
          <dgm:bulletEnabled val="1"/>
        </dgm:presLayoutVars>
      </dgm:prSet>
      <dgm:spPr/>
      <dgm:t>
        <a:bodyPr/>
        <a:lstStyle/>
        <a:p>
          <a:endParaRPr lang="ru-RU"/>
        </a:p>
      </dgm:t>
    </dgm:pt>
    <dgm:pt modelId="{3E7D437F-A60C-4F74-9DD1-FEF3B777BEF9}" type="pres">
      <dgm:prSet presAssocID="{A395E80E-D9D7-4063-B513-5FF7F8147A30}" presName="parentText" presStyleLbl="node1" presStyleIdx="1" presStyleCnt="5">
        <dgm:presLayoutVars>
          <dgm:chMax val="0"/>
          <dgm:bulletEnabled val="1"/>
        </dgm:presLayoutVars>
      </dgm:prSet>
      <dgm:spPr/>
    </dgm:pt>
    <dgm:pt modelId="{3E02D420-D4FD-4ECF-BBD9-EC680EC3C71D}" type="pres">
      <dgm:prSet presAssocID="{3F535D8B-EF18-46EC-ADF9-5E15588BB5AB}" presName="spacer" presStyleCnt="0"/>
      <dgm:spPr/>
    </dgm:pt>
    <dgm:pt modelId="{07B92674-EE53-4599-A1A0-B72B845A1649}" type="pres">
      <dgm:prSet presAssocID="{C75603D6-507A-4188-A802-E1E29CBDA5CF}" presName="parentText" presStyleLbl="node1" presStyleIdx="2" presStyleCnt="5" custLinFactY="-223768" custLinFactNeighborX="272" custLinFactNeighborY="-300000">
        <dgm:presLayoutVars>
          <dgm:chMax val="0"/>
          <dgm:bulletEnabled val="1"/>
        </dgm:presLayoutVars>
      </dgm:prSet>
      <dgm:spPr/>
    </dgm:pt>
    <dgm:pt modelId="{39427C1D-FCE5-42BC-A941-9B68CD87ECE9}" type="pres">
      <dgm:prSet presAssocID="{BE11B680-5808-43ED-A40C-921C673ACB9B}" presName="spacer" presStyleCnt="0"/>
      <dgm:spPr/>
    </dgm:pt>
    <dgm:pt modelId="{B0A91456-A819-48B2-AEB2-31F9903B8231}" type="pres">
      <dgm:prSet presAssocID="{C574A1E8-5CB3-4D0B-B134-A86A861F98CF}" presName="parentText" presStyleLbl="node1" presStyleIdx="3" presStyleCnt="5" custLinFactY="-58960" custLinFactNeighborX="-91" custLinFactNeighborY="-100000">
        <dgm:presLayoutVars>
          <dgm:chMax val="0"/>
          <dgm:bulletEnabled val="1"/>
        </dgm:presLayoutVars>
      </dgm:prSet>
      <dgm:spPr/>
      <dgm:t>
        <a:bodyPr/>
        <a:lstStyle/>
        <a:p>
          <a:endParaRPr lang="ru-RU"/>
        </a:p>
      </dgm:t>
    </dgm:pt>
    <dgm:pt modelId="{EFF68767-1D1F-4A7D-8DBE-36F84DD4C5FF}" type="pres">
      <dgm:prSet presAssocID="{C574A1E8-5CB3-4D0B-B134-A86A861F98CF}" presName="childText" presStyleLbl="revTx" presStyleIdx="1" presStyleCnt="2">
        <dgm:presLayoutVars>
          <dgm:bulletEnabled val="1"/>
        </dgm:presLayoutVars>
      </dgm:prSet>
      <dgm:spPr/>
      <dgm:t>
        <a:bodyPr/>
        <a:lstStyle/>
        <a:p>
          <a:endParaRPr lang="ru-RU"/>
        </a:p>
      </dgm:t>
    </dgm:pt>
    <dgm:pt modelId="{34AED5B5-22A8-4174-84EB-8B15E59A5510}" type="pres">
      <dgm:prSet presAssocID="{C1D6E8E4-B9A8-44AD-A8FE-72BFD65AB3DD}" presName="parentText" presStyleLbl="node1" presStyleIdx="4" presStyleCnt="5" custLinFactY="-83891" custLinFactNeighborX="635" custLinFactNeighborY="-100000">
        <dgm:presLayoutVars>
          <dgm:chMax val="0"/>
          <dgm:bulletEnabled val="1"/>
        </dgm:presLayoutVars>
      </dgm:prSet>
      <dgm:spPr/>
    </dgm:pt>
  </dgm:ptLst>
  <dgm:cxnLst>
    <dgm:cxn modelId="{348F7221-6AC7-4A6C-A3FE-41233DF34931}" srcId="{A0F7F051-3483-4169-AE0C-9247FF20A122}" destId="{C1D6E8E4-B9A8-44AD-A8FE-72BFD65AB3DD}" srcOrd="4" destOrd="0" parTransId="{9F0404FD-BB58-4FBD-91ED-D13FC181FD19}" sibTransId="{33D8A4A7-6970-4A90-B839-56FF9236868A}"/>
    <dgm:cxn modelId="{34EE5720-3F14-4AE2-828D-81A8510780A9}" srcId="{1511C05E-D56B-419F-9F25-8F1478091D64}" destId="{3F2E7955-6540-4943-B868-B58BEF1C700D}" srcOrd="0" destOrd="0" parTransId="{F3127EDE-7CAF-456D-85FD-82C84025992D}" sibTransId="{0DDA639E-FFA0-4811-8EAA-AEBAF345A66C}"/>
    <dgm:cxn modelId="{771473CF-9879-4F63-9B2A-8301E8A11C45}" type="presOf" srcId="{C1D6E8E4-B9A8-44AD-A8FE-72BFD65AB3DD}" destId="{34AED5B5-22A8-4174-84EB-8B15E59A5510}" srcOrd="0" destOrd="0" presId="urn:microsoft.com/office/officeart/2005/8/layout/vList2"/>
    <dgm:cxn modelId="{E42171CF-EC6F-43D7-A0A0-C5B497CEB741}" srcId="{C574A1E8-5CB3-4D0B-B134-A86A861F98CF}" destId="{03AC77DC-43B4-47B8-9EE0-A9BD45425011}" srcOrd="0" destOrd="0" parTransId="{EF599FA2-1385-4203-BC7F-7A41214FE934}" sibTransId="{6C0FE90A-1C3E-4CD2-9F79-C7AC62EC7C08}"/>
    <dgm:cxn modelId="{7EE075E6-4916-41CD-9357-E09000599CC3}" srcId="{A0F7F051-3483-4169-AE0C-9247FF20A122}" destId="{C574A1E8-5CB3-4D0B-B134-A86A861F98CF}" srcOrd="3" destOrd="0" parTransId="{3673FB21-54C2-4C86-A21E-F353B5ADC8B2}" sibTransId="{436DBD69-6424-4F11-8D79-E88B6A6E3A05}"/>
    <dgm:cxn modelId="{8ABAF255-0BD1-40B1-B913-858AF232479F}" type="presOf" srcId="{C75603D6-507A-4188-A802-E1E29CBDA5CF}" destId="{07B92674-EE53-4599-A1A0-B72B845A1649}" srcOrd="0" destOrd="0" presId="urn:microsoft.com/office/officeart/2005/8/layout/vList2"/>
    <dgm:cxn modelId="{8C1B6548-BDFB-42A8-A221-AF8A5BDC5C78}" type="presOf" srcId="{1511C05E-D56B-419F-9F25-8F1478091D64}" destId="{C9D18ED1-6DF7-40FD-BCAF-ED9EE3EDC6A7}" srcOrd="0" destOrd="0" presId="urn:microsoft.com/office/officeart/2005/8/layout/vList2"/>
    <dgm:cxn modelId="{890A917D-AE3B-4E44-9DCD-E62218C24C93}" srcId="{A0F7F051-3483-4169-AE0C-9247FF20A122}" destId="{A395E80E-D9D7-4063-B513-5FF7F8147A30}" srcOrd="1" destOrd="0" parTransId="{AA070B39-7638-4C96-9F31-E37A83602955}" sibTransId="{3F535D8B-EF18-46EC-ADF9-5E15588BB5AB}"/>
    <dgm:cxn modelId="{3022FD31-65D2-4A5B-8C6B-F33908F1281B}" srcId="{A0F7F051-3483-4169-AE0C-9247FF20A122}" destId="{C75603D6-507A-4188-A802-E1E29CBDA5CF}" srcOrd="2" destOrd="0" parTransId="{86AA4A4E-9D78-48B9-B404-78265230B693}" sibTransId="{BE11B680-5808-43ED-A40C-921C673ACB9B}"/>
    <dgm:cxn modelId="{9C4BFBE6-A2AD-40EB-940F-7E64EDB57099}" type="presOf" srcId="{A395E80E-D9D7-4063-B513-5FF7F8147A30}" destId="{3E7D437F-A60C-4F74-9DD1-FEF3B777BEF9}" srcOrd="0" destOrd="0" presId="urn:microsoft.com/office/officeart/2005/8/layout/vList2"/>
    <dgm:cxn modelId="{614B88D9-A121-4851-A731-AB949AE22288}" srcId="{A0F7F051-3483-4169-AE0C-9247FF20A122}" destId="{1511C05E-D56B-419F-9F25-8F1478091D64}" srcOrd="0" destOrd="0" parTransId="{35BBAF13-2438-4D05-8C7B-95A938FE18DD}" sibTransId="{D67AE00B-C9E9-4F1A-8B00-327054659981}"/>
    <dgm:cxn modelId="{22AAA754-8046-4D0D-9363-23FB4151136D}" type="presOf" srcId="{A0F7F051-3483-4169-AE0C-9247FF20A122}" destId="{4DE60B4E-13DD-4FF4-BC3C-BC00D739528F}" srcOrd="0" destOrd="0" presId="urn:microsoft.com/office/officeart/2005/8/layout/vList2"/>
    <dgm:cxn modelId="{293DB17C-B755-42FB-B1E9-54DB6D6B163A}" type="presOf" srcId="{03AC77DC-43B4-47B8-9EE0-A9BD45425011}" destId="{EFF68767-1D1F-4A7D-8DBE-36F84DD4C5FF}" srcOrd="0" destOrd="0" presId="urn:microsoft.com/office/officeart/2005/8/layout/vList2"/>
    <dgm:cxn modelId="{691ED798-FD8C-4129-B107-726A6B18A5AE}" type="presOf" srcId="{C574A1E8-5CB3-4D0B-B134-A86A861F98CF}" destId="{B0A91456-A819-48B2-AEB2-31F9903B8231}" srcOrd="0" destOrd="0" presId="urn:microsoft.com/office/officeart/2005/8/layout/vList2"/>
    <dgm:cxn modelId="{171C1619-EE52-463B-BDF2-6A7457160058}" type="presOf" srcId="{3F2E7955-6540-4943-B868-B58BEF1C700D}" destId="{95C8C0A8-F76A-4EE4-AFE1-DA27C9D68155}" srcOrd="0" destOrd="0" presId="urn:microsoft.com/office/officeart/2005/8/layout/vList2"/>
    <dgm:cxn modelId="{6894708C-434D-4E70-8CFE-B89135B48349}" type="presParOf" srcId="{4DE60B4E-13DD-4FF4-BC3C-BC00D739528F}" destId="{C9D18ED1-6DF7-40FD-BCAF-ED9EE3EDC6A7}" srcOrd="0" destOrd="0" presId="urn:microsoft.com/office/officeart/2005/8/layout/vList2"/>
    <dgm:cxn modelId="{ED2E0879-404A-4C02-8B04-D602356C2BAF}" type="presParOf" srcId="{4DE60B4E-13DD-4FF4-BC3C-BC00D739528F}" destId="{95C8C0A8-F76A-4EE4-AFE1-DA27C9D68155}" srcOrd="1" destOrd="0" presId="urn:microsoft.com/office/officeart/2005/8/layout/vList2"/>
    <dgm:cxn modelId="{98919A81-22BC-48E9-9FEE-B51E353FA2D5}" type="presParOf" srcId="{4DE60B4E-13DD-4FF4-BC3C-BC00D739528F}" destId="{3E7D437F-A60C-4F74-9DD1-FEF3B777BEF9}" srcOrd="2" destOrd="0" presId="urn:microsoft.com/office/officeart/2005/8/layout/vList2"/>
    <dgm:cxn modelId="{4E514A87-63CA-486E-9F00-1E24334595D0}" type="presParOf" srcId="{4DE60B4E-13DD-4FF4-BC3C-BC00D739528F}" destId="{3E02D420-D4FD-4ECF-BBD9-EC680EC3C71D}" srcOrd="3" destOrd="0" presId="urn:microsoft.com/office/officeart/2005/8/layout/vList2"/>
    <dgm:cxn modelId="{F2017FFB-E30F-467B-9613-88A544C2D864}" type="presParOf" srcId="{4DE60B4E-13DD-4FF4-BC3C-BC00D739528F}" destId="{07B92674-EE53-4599-A1A0-B72B845A1649}" srcOrd="4" destOrd="0" presId="urn:microsoft.com/office/officeart/2005/8/layout/vList2"/>
    <dgm:cxn modelId="{1D467A59-3D8A-4C2B-B9D5-15B73AB3126E}" type="presParOf" srcId="{4DE60B4E-13DD-4FF4-BC3C-BC00D739528F}" destId="{39427C1D-FCE5-42BC-A941-9B68CD87ECE9}" srcOrd="5" destOrd="0" presId="urn:microsoft.com/office/officeart/2005/8/layout/vList2"/>
    <dgm:cxn modelId="{6EBED749-E5CC-4AA7-B132-417F4266AC63}" type="presParOf" srcId="{4DE60B4E-13DD-4FF4-BC3C-BC00D739528F}" destId="{B0A91456-A819-48B2-AEB2-31F9903B8231}" srcOrd="6" destOrd="0" presId="urn:microsoft.com/office/officeart/2005/8/layout/vList2"/>
    <dgm:cxn modelId="{1A3AC713-1588-433A-AE13-320F8996D04B}" type="presParOf" srcId="{4DE60B4E-13DD-4FF4-BC3C-BC00D739528F}" destId="{EFF68767-1D1F-4A7D-8DBE-36F84DD4C5FF}" srcOrd="7" destOrd="0" presId="urn:microsoft.com/office/officeart/2005/8/layout/vList2"/>
    <dgm:cxn modelId="{A8531566-2B77-44E5-AF66-1C3FA12C040A}" type="presParOf" srcId="{4DE60B4E-13DD-4FF4-BC3C-BC00D739528F}" destId="{34AED5B5-22A8-4174-84EB-8B15E59A551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18ED1-6DF7-40FD-BCAF-ED9EE3EDC6A7}">
      <dsp:nvSpPr>
        <dsp:cNvPr id="0" name=""/>
        <dsp:cNvSpPr/>
      </dsp:nvSpPr>
      <dsp:spPr>
        <a:xfrm>
          <a:off x="0" y="81072"/>
          <a:ext cx="8718204"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smtClean="0">
              <a:solidFill>
                <a:schemeClr val="tx1"/>
              </a:solidFill>
              <a:latin typeface="Times New Roman" panose="02020603050405020304" pitchFamily="18" charset="0"/>
              <a:cs typeface="Times New Roman" panose="02020603050405020304" pitchFamily="18" charset="0"/>
            </a:rPr>
            <a:t>- Соблюдать требования охраны труда, установленные законодательством и локальными нормативными актами (правила, инструкции).</a:t>
          </a:r>
          <a:endParaRPr lang="ru-RU" sz="1700" kern="1200" dirty="0"/>
        </a:p>
      </dsp:txBody>
      <dsp:txXfrm>
        <a:off x="44057" y="125129"/>
        <a:ext cx="8630090" cy="814394"/>
      </dsp:txXfrm>
    </dsp:sp>
    <dsp:sp modelId="{95C8C0A8-F76A-4EE4-AFE1-DA27C9D68155}">
      <dsp:nvSpPr>
        <dsp:cNvPr id="0" name=""/>
        <dsp:cNvSpPr/>
      </dsp:nvSpPr>
      <dsp:spPr>
        <a:xfrm>
          <a:off x="0" y="983581"/>
          <a:ext cx="871820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803"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ru-RU" sz="1300" kern="1200" dirty="0"/>
        </a:p>
      </dsp:txBody>
      <dsp:txXfrm>
        <a:off x="0" y="983581"/>
        <a:ext cx="8718204" cy="281520"/>
      </dsp:txXfrm>
    </dsp:sp>
    <dsp:sp modelId="{3E7D437F-A60C-4F74-9DD1-FEF3B777BEF9}">
      <dsp:nvSpPr>
        <dsp:cNvPr id="0" name=""/>
        <dsp:cNvSpPr/>
      </dsp:nvSpPr>
      <dsp:spPr>
        <a:xfrm>
          <a:off x="0" y="1265101"/>
          <a:ext cx="8718204"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smtClean="0">
              <a:solidFill>
                <a:schemeClr val="tx1"/>
              </a:solidFill>
              <a:latin typeface="Times New Roman" panose="02020603050405020304" pitchFamily="18" charset="0"/>
              <a:cs typeface="Times New Roman" panose="02020603050405020304" pitchFamily="18" charset="0"/>
            </a:rPr>
            <a:t>Сообщать работодателю о выявленных нарушениях требований охраны труда и опасностях на рабочем месте.</a:t>
          </a:r>
          <a:br>
            <a:rPr lang="ru-RU" sz="1700" kern="1200" smtClean="0">
              <a:solidFill>
                <a:schemeClr val="tx1"/>
              </a:solidFill>
              <a:latin typeface="Times New Roman" panose="02020603050405020304" pitchFamily="18" charset="0"/>
              <a:cs typeface="Times New Roman" panose="02020603050405020304" pitchFamily="18" charset="0"/>
            </a:rPr>
          </a:br>
          <a:endParaRPr lang="ru-RU" sz="1700" kern="1200" dirty="0"/>
        </a:p>
      </dsp:txBody>
      <dsp:txXfrm>
        <a:off x="44057" y="1309158"/>
        <a:ext cx="8630090" cy="814394"/>
      </dsp:txXfrm>
    </dsp:sp>
    <dsp:sp modelId="{07B92674-EE53-4599-A1A0-B72B845A1649}">
      <dsp:nvSpPr>
        <dsp:cNvPr id="0" name=""/>
        <dsp:cNvSpPr/>
      </dsp:nvSpPr>
      <dsp:spPr>
        <a:xfrm>
          <a:off x="0" y="50164"/>
          <a:ext cx="8718204"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smtClean="0">
              <a:solidFill>
                <a:schemeClr val="tx1"/>
              </a:solidFill>
              <a:latin typeface="Times New Roman" panose="02020603050405020304" pitchFamily="18" charset="0"/>
              <a:cs typeface="Times New Roman" panose="02020603050405020304" pitchFamily="18" charset="0"/>
            </a:rPr>
            <a:t>Правильно использовать средства индивидуальной и коллективной защиты.</a:t>
          </a:r>
          <a:br>
            <a:rPr lang="ru-RU" sz="1700" kern="1200" dirty="0" smtClean="0">
              <a:solidFill>
                <a:schemeClr val="tx1"/>
              </a:solidFill>
              <a:latin typeface="Times New Roman" panose="02020603050405020304" pitchFamily="18" charset="0"/>
              <a:cs typeface="Times New Roman" panose="02020603050405020304" pitchFamily="18" charset="0"/>
            </a:rPr>
          </a:br>
          <a:endParaRPr lang="ru-RU" sz="1700" kern="1200" dirty="0"/>
        </a:p>
      </dsp:txBody>
      <dsp:txXfrm>
        <a:off x="44057" y="94221"/>
        <a:ext cx="8630090" cy="814394"/>
      </dsp:txXfrm>
    </dsp:sp>
    <dsp:sp modelId="{B0A91456-A819-48B2-AEB2-31F9903B8231}">
      <dsp:nvSpPr>
        <dsp:cNvPr id="0" name=""/>
        <dsp:cNvSpPr/>
      </dsp:nvSpPr>
      <dsp:spPr>
        <a:xfrm>
          <a:off x="0" y="2354399"/>
          <a:ext cx="8718204"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smtClean="0">
              <a:solidFill>
                <a:schemeClr val="tx1"/>
              </a:solidFill>
              <a:latin typeface="Times New Roman" panose="02020603050405020304" pitchFamily="18" charset="0"/>
              <a:cs typeface="Times New Roman" panose="02020603050405020304" pitchFamily="18" charset="0"/>
            </a:rPr>
            <a:t>Проходить обучение и инструктажи по охране труда.</a:t>
          </a:r>
          <a:br>
            <a:rPr lang="ru-RU" sz="1700" kern="1200" dirty="0" smtClean="0">
              <a:solidFill>
                <a:schemeClr val="tx1"/>
              </a:solidFill>
              <a:latin typeface="Times New Roman" panose="02020603050405020304" pitchFamily="18" charset="0"/>
              <a:cs typeface="Times New Roman" panose="02020603050405020304" pitchFamily="18" charset="0"/>
            </a:rPr>
          </a:br>
          <a:endParaRPr lang="ru-RU" sz="1700" kern="1200" dirty="0"/>
        </a:p>
      </dsp:txBody>
      <dsp:txXfrm>
        <a:off x="44057" y="2398456"/>
        <a:ext cx="8630090" cy="814394"/>
      </dsp:txXfrm>
    </dsp:sp>
    <dsp:sp modelId="{EFF68767-1D1F-4A7D-8DBE-36F84DD4C5FF}">
      <dsp:nvSpPr>
        <dsp:cNvPr id="0" name=""/>
        <dsp:cNvSpPr/>
      </dsp:nvSpPr>
      <dsp:spPr>
        <a:xfrm>
          <a:off x="0" y="4070547"/>
          <a:ext cx="871820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803"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ru-RU" sz="1300" kern="1200" dirty="0"/>
        </a:p>
      </dsp:txBody>
      <dsp:txXfrm>
        <a:off x="0" y="4070547"/>
        <a:ext cx="8718204" cy="281520"/>
      </dsp:txXfrm>
    </dsp:sp>
    <dsp:sp modelId="{34AED5B5-22A8-4174-84EB-8B15E59A5510}">
      <dsp:nvSpPr>
        <dsp:cNvPr id="0" name=""/>
        <dsp:cNvSpPr/>
      </dsp:nvSpPr>
      <dsp:spPr>
        <a:xfrm>
          <a:off x="0" y="3313424"/>
          <a:ext cx="8718204"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smtClean="0">
              <a:solidFill>
                <a:schemeClr val="tx1"/>
              </a:solidFill>
              <a:latin typeface="Times New Roman" panose="02020603050405020304" pitchFamily="18" charset="0"/>
              <a:cs typeface="Times New Roman" panose="02020603050405020304" pitchFamily="18" charset="0"/>
            </a:rPr>
            <a:t>Участвовать в мероприятиях по улучшению условий и охраны труда. </a:t>
          </a:r>
          <a:br>
            <a:rPr lang="ru-RU" sz="1700" kern="1200" smtClean="0">
              <a:solidFill>
                <a:schemeClr val="tx1"/>
              </a:solidFill>
              <a:latin typeface="Times New Roman" panose="02020603050405020304" pitchFamily="18" charset="0"/>
              <a:cs typeface="Times New Roman" panose="02020603050405020304" pitchFamily="18" charset="0"/>
            </a:rPr>
          </a:br>
          <a:endParaRPr lang="ru-RU" sz="1700" kern="1200"/>
        </a:p>
      </dsp:txBody>
      <dsp:txXfrm>
        <a:off x="44057" y="3357481"/>
        <a:ext cx="8630090" cy="8143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E6C6F-8A3D-49BE-81FC-E9AB9B907A37}" type="datetimeFigureOut">
              <a:rPr lang="ru-RU" smtClean="0"/>
              <a:t>22.07.2025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838D0-52B3-447C-ADBD-506C21C6AEFE}" type="slidenum">
              <a:rPr lang="ru-RU" smtClean="0"/>
              <a:t>‹#›</a:t>
            </a:fld>
            <a:endParaRPr lang="ru-RU"/>
          </a:p>
        </p:txBody>
      </p:sp>
    </p:spTree>
    <p:extLst>
      <p:ext uri="{BB962C8B-B14F-4D97-AF65-F5344CB8AC3E}">
        <p14:creationId xmlns:p14="http://schemas.microsoft.com/office/powerpoint/2010/main" val="65744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3838D0-52B3-447C-ADBD-506C21C6AEFE}" type="slidenum">
              <a:rPr lang="ru-RU" smtClean="0"/>
              <a:t>3</a:t>
            </a:fld>
            <a:endParaRPr lang="ru-RU"/>
          </a:p>
        </p:txBody>
      </p:sp>
    </p:spTree>
    <p:extLst>
      <p:ext uri="{BB962C8B-B14F-4D97-AF65-F5344CB8AC3E}">
        <p14:creationId xmlns:p14="http://schemas.microsoft.com/office/powerpoint/2010/main" val="291095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3838D0-52B3-447C-ADBD-506C21C6AEFE}" type="slidenum">
              <a:rPr lang="ru-RU" smtClean="0"/>
              <a:t>27</a:t>
            </a:fld>
            <a:endParaRPr lang="ru-RU"/>
          </a:p>
        </p:txBody>
      </p:sp>
    </p:spTree>
    <p:extLst>
      <p:ext uri="{BB962C8B-B14F-4D97-AF65-F5344CB8AC3E}">
        <p14:creationId xmlns:p14="http://schemas.microsoft.com/office/powerpoint/2010/main" val="414382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522DF53-6312-41BE-9406-F76E52A97558}" type="datetime1">
              <a:rPr lang="ru-RU" smtClean="0"/>
              <a:t>22.07.2025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154C18-11DF-4823-BB03-26F1416156FC}" type="slidenum">
              <a:rPr lang="ru-RU" smtClean="0"/>
              <a:t>‹#›</a:t>
            </a:fld>
            <a:endParaRPr lang="ru-RU"/>
          </a:p>
        </p:txBody>
      </p:sp>
    </p:spTree>
    <p:extLst>
      <p:ext uri="{BB962C8B-B14F-4D97-AF65-F5344CB8AC3E}">
        <p14:creationId xmlns:p14="http://schemas.microsoft.com/office/powerpoint/2010/main" val="18939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EB9862-AC95-499D-95F5-E2B2EA921A31}" type="datetime1">
              <a:rPr lang="ru-RU" smtClean="0"/>
              <a:t>22.07.2025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154C18-11DF-4823-BB03-26F1416156FC}" type="slidenum">
              <a:rPr lang="ru-RU" smtClean="0"/>
              <a:t>‹#›</a:t>
            </a:fld>
            <a:endParaRPr lang="ru-RU"/>
          </a:p>
        </p:txBody>
      </p:sp>
    </p:spTree>
    <p:extLst>
      <p:ext uri="{BB962C8B-B14F-4D97-AF65-F5344CB8AC3E}">
        <p14:creationId xmlns:p14="http://schemas.microsoft.com/office/powerpoint/2010/main" val="251955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85C7A4-DD59-43C2-928C-D9C7A896A26E}" type="datetime1">
              <a:rPr lang="ru-RU" smtClean="0"/>
              <a:t>22.07.2025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154C18-11DF-4823-BB03-26F1416156F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677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917AFA-3563-4E93-8BB5-A1700CB829D2}" type="datetime1">
              <a:rPr lang="ru-RU" smtClean="0"/>
              <a:t>22.07.2025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154C18-11DF-4823-BB03-26F1416156FC}" type="slidenum">
              <a:rPr lang="ru-RU" smtClean="0"/>
              <a:t>‹#›</a:t>
            </a:fld>
            <a:endParaRPr lang="ru-RU"/>
          </a:p>
        </p:txBody>
      </p:sp>
    </p:spTree>
    <p:extLst>
      <p:ext uri="{BB962C8B-B14F-4D97-AF65-F5344CB8AC3E}">
        <p14:creationId xmlns:p14="http://schemas.microsoft.com/office/powerpoint/2010/main" val="4163441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AF91F76-C91D-4304-900C-E0DD5206E9CC}" type="datetime1">
              <a:rPr lang="ru-RU" smtClean="0"/>
              <a:t>22.07.2025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154C18-11DF-4823-BB03-26F1416156F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469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81ED57-3161-4C84-BFAA-E8D5839FF1F6}" type="datetime1">
              <a:rPr lang="ru-RU" smtClean="0"/>
              <a:t>22.07.2025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154C18-11DF-4823-BB03-26F1416156FC}" type="slidenum">
              <a:rPr lang="ru-RU" smtClean="0"/>
              <a:t>‹#›</a:t>
            </a:fld>
            <a:endParaRPr lang="ru-RU"/>
          </a:p>
        </p:txBody>
      </p:sp>
    </p:spTree>
    <p:extLst>
      <p:ext uri="{BB962C8B-B14F-4D97-AF65-F5344CB8AC3E}">
        <p14:creationId xmlns:p14="http://schemas.microsoft.com/office/powerpoint/2010/main" val="3651344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01D4E10-F911-461F-9725-704710EA7CD8}" type="datetime1">
              <a:rPr lang="ru-RU" smtClean="0"/>
              <a:t>22.07.2025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154C18-11DF-4823-BB03-26F1416156FC}" type="slidenum">
              <a:rPr lang="ru-RU" smtClean="0"/>
              <a:t>‹#›</a:t>
            </a:fld>
            <a:endParaRPr lang="ru-RU"/>
          </a:p>
        </p:txBody>
      </p:sp>
    </p:spTree>
    <p:extLst>
      <p:ext uri="{BB962C8B-B14F-4D97-AF65-F5344CB8AC3E}">
        <p14:creationId xmlns:p14="http://schemas.microsoft.com/office/powerpoint/2010/main" val="3805806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C68B53-E964-45B9-898B-91A95412002A}" type="datetime1">
              <a:rPr lang="ru-RU" smtClean="0"/>
              <a:t>22.07.2025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154C18-11DF-4823-BB03-26F1416156FC}" type="slidenum">
              <a:rPr lang="ru-RU" smtClean="0"/>
              <a:t>‹#›</a:t>
            </a:fld>
            <a:endParaRPr lang="ru-RU"/>
          </a:p>
        </p:txBody>
      </p:sp>
    </p:spTree>
    <p:extLst>
      <p:ext uri="{BB962C8B-B14F-4D97-AF65-F5344CB8AC3E}">
        <p14:creationId xmlns:p14="http://schemas.microsoft.com/office/powerpoint/2010/main" val="173432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AD5884-DB4E-40F2-810C-2567C31FB0E4}" type="datetime1">
              <a:rPr lang="ru-RU" smtClean="0"/>
              <a:t>22.07.2025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154C18-11DF-4823-BB03-26F1416156FC}" type="slidenum">
              <a:rPr lang="ru-RU" smtClean="0"/>
              <a:t>‹#›</a:t>
            </a:fld>
            <a:endParaRPr lang="ru-RU"/>
          </a:p>
        </p:txBody>
      </p:sp>
    </p:spTree>
    <p:extLst>
      <p:ext uri="{BB962C8B-B14F-4D97-AF65-F5344CB8AC3E}">
        <p14:creationId xmlns:p14="http://schemas.microsoft.com/office/powerpoint/2010/main" val="234049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606EE6-FDAA-4A11-91DB-793E7095DBA1}" type="datetime1">
              <a:rPr lang="ru-RU" smtClean="0"/>
              <a:t>22.07.2025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154C18-11DF-4823-BB03-26F1416156FC}" type="slidenum">
              <a:rPr lang="ru-RU" smtClean="0"/>
              <a:t>‹#›</a:t>
            </a:fld>
            <a:endParaRPr lang="ru-RU"/>
          </a:p>
        </p:txBody>
      </p:sp>
    </p:spTree>
    <p:extLst>
      <p:ext uri="{BB962C8B-B14F-4D97-AF65-F5344CB8AC3E}">
        <p14:creationId xmlns:p14="http://schemas.microsoft.com/office/powerpoint/2010/main" val="149927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30C8337-DCDE-4B09-A58B-A16794134C95}" type="datetime1">
              <a:rPr lang="ru-RU" smtClean="0"/>
              <a:t>22.07.2025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1154C18-11DF-4823-BB03-26F1416156FC}" type="slidenum">
              <a:rPr lang="ru-RU" smtClean="0"/>
              <a:t>‹#›</a:t>
            </a:fld>
            <a:endParaRPr lang="ru-RU"/>
          </a:p>
        </p:txBody>
      </p:sp>
    </p:spTree>
    <p:extLst>
      <p:ext uri="{BB962C8B-B14F-4D97-AF65-F5344CB8AC3E}">
        <p14:creationId xmlns:p14="http://schemas.microsoft.com/office/powerpoint/2010/main" val="315490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C077CE7-41C1-4464-90E5-683AAA6CE4F0}" type="datetime1">
              <a:rPr lang="ru-RU" smtClean="0"/>
              <a:t>22.07.2025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154C18-11DF-4823-BB03-26F1416156FC}" type="slidenum">
              <a:rPr lang="ru-RU" smtClean="0"/>
              <a:t>‹#›</a:t>
            </a:fld>
            <a:endParaRPr lang="ru-RU"/>
          </a:p>
        </p:txBody>
      </p:sp>
    </p:spTree>
    <p:extLst>
      <p:ext uri="{BB962C8B-B14F-4D97-AF65-F5344CB8AC3E}">
        <p14:creationId xmlns:p14="http://schemas.microsoft.com/office/powerpoint/2010/main" val="183405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C538860-E2AF-48F6-B7EE-8CDDBD061CF9}" type="datetime1">
              <a:rPr lang="ru-RU" smtClean="0"/>
              <a:t>22.07.2025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1154C18-11DF-4823-BB03-26F1416156FC}" type="slidenum">
              <a:rPr lang="ru-RU" smtClean="0"/>
              <a:t>‹#›</a:t>
            </a:fld>
            <a:endParaRPr lang="ru-RU"/>
          </a:p>
        </p:txBody>
      </p:sp>
    </p:spTree>
    <p:extLst>
      <p:ext uri="{BB962C8B-B14F-4D97-AF65-F5344CB8AC3E}">
        <p14:creationId xmlns:p14="http://schemas.microsoft.com/office/powerpoint/2010/main" val="21271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F6CB7-E222-4142-8B36-AB1DAADD86DD}" type="datetime1">
              <a:rPr lang="ru-RU" smtClean="0"/>
              <a:t>22.07.2025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1154C18-11DF-4823-BB03-26F1416156FC}" type="slidenum">
              <a:rPr lang="ru-RU" smtClean="0"/>
              <a:t>‹#›</a:t>
            </a:fld>
            <a:endParaRPr lang="ru-RU"/>
          </a:p>
        </p:txBody>
      </p:sp>
    </p:spTree>
    <p:extLst>
      <p:ext uri="{BB962C8B-B14F-4D97-AF65-F5344CB8AC3E}">
        <p14:creationId xmlns:p14="http://schemas.microsoft.com/office/powerpoint/2010/main" val="394824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122D2BC-9F64-4E98-ADFC-AF12B32AE456}" type="datetime1">
              <a:rPr lang="ru-RU" smtClean="0"/>
              <a:t>22.07.2025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1154C18-11DF-4823-BB03-26F1416156FC}" type="slidenum">
              <a:rPr lang="ru-RU" smtClean="0"/>
              <a:t>‹#›</a:t>
            </a:fld>
            <a:endParaRPr lang="ru-RU"/>
          </a:p>
        </p:txBody>
      </p:sp>
    </p:spTree>
    <p:extLst>
      <p:ext uri="{BB962C8B-B14F-4D97-AF65-F5344CB8AC3E}">
        <p14:creationId xmlns:p14="http://schemas.microsoft.com/office/powerpoint/2010/main" val="144345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1154C18-11DF-4823-BB03-26F1416156FC}" type="slidenum">
              <a:rPr lang="ru-RU" smtClean="0"/>
              <a:t>‹#›</a:t>
            </a:fld>
            <a:endParaRPr lang="ru-RU"/>
          </a:p>
        </p:txBody>
      </p:sp>
      <p:sp>
        <p:nvSpPr>
          <p:cNvPr id="5" name="Date Placeholder 4"/>
          <p:cNvSpPr>
            <a:spLocks noGrp="1"/>
          </p:cNvSpPr>
          <p:nvPr>
            <p:ph type="dt" sz="half" idx="10"/>
          </p:nvPr>
        </p:nvSpPr>
        <p:spPr/>
        <p:txBody>
          <a:bodyPr/>
          <a:lstStyle/>
          <a:p>
            <a:fld id="{C5352636-A20C-4EAD-819C-8A39DBB4CF65}" type="datetime1">
              <a:rPr lang="ru-RU" smtClean="0"/>
              <a:t>22.07.2025</a:t>
            </a:fld>
            <a:endParaRPr lang="ru-RU"/>
          </a:p>
        </p:txBody>
      </p:sp>
    </p:spTree>
    <p:extLst>
      <p:ext uri="{BB962C8B-B14F-4D97-AF65-F5344CB8AC3E}">
        <p14:creationId xmlns:p14="http://schemas.microsoft.com/office/powerpoint/2010/main" val="335622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558DE7-9B43-4AB8-B78A-6064668BDA50}" type="datetime1">
              <a:rPr lang="ru-RU" smtClean="0"/>
              <a:t>22.07.2025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154C18-11DF-4823-BB03-26F1416156FC}" type="slidenum">
              <a:rPr lang="ru-RU" smtClean="0"/>
              <a:t>‹#›</a:t>
            </a:fld>
            <a:endParaRPr lang="ru-RU"/>
          </a:p>
        </p:txBody>
      </p:sp>
    </p:spTree>
    <p:extLst>
      <p:ext uri="{BB962C8B-B14F-4D97-AF65-F5344CB8AC3E}">
        <p14:creationId xmlns:p14="http://schemas.microsoft.com/office/powerpoint/2010/main" val="159406692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alpindustria.pro/catalog/sredstva-zashchity-tela-golovy/sredstva-zashchity-ruk/" TargetMode="External"/><Relationship Id="rId2" Type="http://schemas.openxmlformats.org/officeDocument/2006/relationships/hyperlink" Target="https://alpindustria.pro/catalog/strakhovochnye_privyazi/aksessuary_k_privyazyam/zhilet_signalnyy_vento/" TargetMode="External"/><Relationship Id="rId1" Type="http://schemas.openxmlformats.org/officeDocument/2006/relationships/slideLayout" Target="../slideLayouts/slideLayout2.xml"/><Relationship Id="rId4" Type="http://schemas.openxmlformats.org/officeDocument/2006/relationships/hyperlink" Target="https://alpindustria.pro/catalog/sredstva-zashchity-tela-golovy/sredstva-zashchity-organov-zreniya-slukha/"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alpindustria.pro/company/docs/normative-docs/tr-ts-019-201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alpindustria.pro/catalog/bloki-polispasty/polispasty/nabor_dlya_evakuatsii_petzl_jag_rescue_kit_2020/" TargetMode="External"/><Relationship Id="rId2" Type="http://schemas.openxmlformats.org/officeDocument/2006/relationships/hyperlink" Target="https://alpindustria.pro/catalog/snaryazhenie-dlya-spaseniya-evakuatsii/komplekt_dlya_evakuatsii_vento_rescue_set_pro/" TargetMode="Externa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s://alpindustria.pro/catalog/snaryazhenie-dlya-spaseniya-evakuatsii/ustroystvo_dlya_spuska_i_evakuatsii_vento_sapsan/"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79220" y="1643809"/>
            <a:ext cx="9653992" cy="2955085"/>
          </a:xfrm>
        </p:spPr>
        <p:txBody>
          <a:bodyPr>
            <a:normAutofit fontScale="92500" lnSpcReduction="20000"/>
          </a:bodyPr>
          <a:lstStyle/>
          <a:p>
            <a:pPr algn="ctr"/>
            <a:r>
              <a:rPr lang="ru-RU" sz="2400" b="1" dirty="0" smtClean="0">
                <a:solidFill>
                  <a:schemeClr val="tx1"/>
                </a:solidFill>
              </a:rPr>
              <a:t>ПЕРЕМЕЩЕНИЕ ПО КОНСТРУКЦИЯМ И ВЫСОТНЫМ ОБЪЕКТАМ.</a:t>
            </a:r>
          </a:p>
          <a:p>
            <a:pPr algn="ctr"/>
            <a:r>
              <a:rPr lang="ru-RU" sz="2400" b="1" dirty="0" smtClean="0">
                <a:solidFill>
                  <a:schemeClr val="tx1"/>
                </a:solidFill>
              </a:rPr>
              <a:t> </a:t>
            </a:r>
          </a:p>
          <a:p>
            <a:pPr algn="ctr"/>
            <a:r>
              <a:rPr lang="ru-RU" sz="2400" b="1" dirty="0" smtClean="0">
                <a:solidFill>
                  <a:schemeClr val="tx1"/>
                </a:solidFill>
              </a:rPr>
              <a:t>РАБОТЫ С ИСПОЛЬЗОВАНИЕМ СРЕДСТВ </a:t>
            </a:r>
            <a:r>
              <a:rPr lang="ru-RU" sz="2400" b="1" dirty="0" err="1" smtClean="0">
                <a:solidFill>
                  <a:schemeClr val="tx1"/>
                </a:solidFill>
              </a:rPr>
              <a:t>ПОДМАЩИВАНИЯ</a:t>
            </a:r>
            <a:r>
              <a:rPr lang="ru-RU" sz="2400" b="1" dirty="0" smtClean="0">
                <a:solidFill>
                  <a:schemeClr val="tx1"/>
                </a:solidFill>
              </a:rPr>
              <a:t>, ЛЕСТНИЦ, ПЕРЕХОДНЫХ МОСТИКОВ И ТРАПОВ.</a:t>
            </a:r>
          </a:p>
          <a:p>
            <a:pPr algn="ctr"/>
            <a:endParaRPr lang="ru-RU" sz="2400" b="1" dirty="0" smtClean="0">
              <a:solidFill>
                <a:schemeClr val="tx1"/>
              </a:solidFill>
            </a:endParaRPr>
          </a:p>
          <a:p>
            <a:pPr algn="ctr"/>
            <a:r>
              <a:rPr lang="ru-RU" sz="2400" b="1" dirty="0" smtClean="0">
                <a:solidFill>
                  <a:schemeClr val="tx1"/>
                </a:solidFill>
              </a:rPr>
              <a:t> ЛЕСТНИЦЫ, ОСНАСТКА, ИНСТРУМЕНТ, ИНВЕНТАРЬ, ПРИСПОСОБЛЕНИЯ.</a:t>
            </a:r>
          </a:p>
          <a:p>
            <a:pPr algn="ctr"/>
            <a:r>
              <a:rPr lang="ru-RU" sz="2400" dirty="0" smtClean="0">
                <a:solidFill>
                  <a:schemeClr val="tx1"/>
                </a:solidFill>
              </a:rPr>
              <a:t>1 группа </a:t>
            </a:r>
            <a:endParaRPr lang="ru-RU" sz="2400" dirty="0">
              <a:solidFill>
                <a:schemeClr val="tx1"/>
              </a:solidFill>
            </a:endParaRPr>
          </a:p>
        </p:txBody>
      </p:sp>
    </p:spTree>
    <p:extLst>
      <p:ext uri="{BB962C8B-B14F-4D97-AF65-F5344CB8AC3E}">
        <p14:creationId xmlns:p14="http://schemas.microsoft.com/office/powerpoint/2010/main" val="341104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1154C18-11DF-4823-BB03-26F1416156FC}" type="slidenum">
              <a:rPr lang="ru-RU" smtClean="0"/>
              <a:t>10</a:t>
            </a:fld>
            <a:endParaRPr lang="ru-RU"/>
          </a:p>
        </p:txBody>
      </p:sp>
      <p:sp>
        <p:nvSpPr>
          <p:cNvPr id="5" name="Объект 2"/>
          <p:cNvSpPr>
            <a:spLocks noGrp="1"/>
          </p:cNvSpPr>
          <p:nvPr>
            <p:ph idx="1"/>
          </p:nvPr>
        </p:nvSpPr>
        <p:spPr>
          <a:xfrm>
            <a:off x="247136" y="494271"/>
            <a:ext cx="9149414" cy="1812324"/>
          </a:xfrm>
          <a:ln w="57150">
            <a:solidFill>
              <a:schemeClr val="accent1"/>
            </a:solidFill>
          </a:ln>
        </p:spPr>
        <p:txBody>
          <a:bodyPr>
            <a:noAutofit/>
          </a:bodyPr>
          <a:lstStyle/>
          <a:p>
            <a:pPr algn="just"/>
            <a:r>
              <a:rPr lang="ru-RU" sz="1600" b="1" u="sng" dirty="0">
                <a:solidFill>
                  <a:schemeClr val="tx1"/>
                </a:solidFill>
                <a:latin typeface="Times New Roman" panose="02020603050405020304" pitchFamily="18" charset="0"/>
                <a:cs typeface="Times New Roman" panose="02020603050405020304" pitchFamily="18" charset="0"/>
              </a:rPr>
              <a:t>системы обеспечения безопасности работ на высоте</a:t>
            </a:r>
            <a:r>
              <a:rPr lang="ru-RU" sz="1600" dirty="0">
                <a:solidFill>
                  <a:schemeClr val="tx1"/>
                </a:solidFill>
                <a:latin typeface="Times New Roman" panose="02020603050405020304" pitchFamily="18" charset="0"/>
                <a:cs typeface="Times New Roman" panose="02020603050405020304" pitchFamily="18" charset="0"/>
              </a:rPr>
              <a:t> – объединенные в одну систему совместимые средства индивидуальной защиты от падения с высоты, анкерные устройства, привязи (страховочная, для удержания, для позиционирования, для работ в положении сидя, спасательная), соединительные подсистемы (строп, канат, карабин, амортизатор или устройство функционально его заменяющее, средство защиты втягивающего типа, средство защиты от падения ползункового типа на гибкой или на жесткой анкерной линии, устройство для позиционирования на канатах), иное снаряжение;</a:t>
            </a:r>
          </a:p>
          <a:p>
            <a:pPr algn="just"/>
            <a:endParaRPr lang="ru-RU" sz="12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286" y="2399919"/>
            <a:ext cx="6275283" cy="4397121"/>
          </a:xfrm>
          <a:prstGeom prst="rect">
            <a:avLst/>
          </a:prstGeom>
        </p:spPr>
      </p:pic>
    </p:spTree>
    <p:extLst>
      <p:ext uri="{BB962C8B-B14F-4D97-AF65-F5344CB8AC3E}">
        <p14:creationId xmlns:p14="http://schemas.microsoft.com/office/powerpoint/2010/main" val="305865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3654" y="255373"/>
            <a:ext cx="9160476" cy="1911178"/>
          </a:xfrm>
          <a:ln w="38100"/>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just"/>
            <a:r>
              <a:rPr lang="ru-RU" sz="2900" b="1" u="sng" dirty="0">
                <a:solidFill>
                  <a:schemeClr val="tx1"/>
                </a:solidFill>
                <a:latin typeface="Times New Roman" panose="02020603050405020304" pitchFamily="18" charset="0"/>
                <a:cs typeface="Times New Roman" panose="02020603050405020304" pitchFamily="18" charset="0"/>
              </a:rPr>
              <a:t>система позиционирования</a:t>
            </a:r>
            <a:r>
              <a:rPr lang="ru-RU" sz="2900" dirty="0">
                <a:solidFill>
                  <a:schemeClr val="tx1"/>
                </a:solidFill>
                <a:latin typeface="Times New Roman" panose="02020603050405020304" pitchFamily="18" charset="0"/>
                <a:cs typeface="Times New Roman" panose="02020603050405020304" pitchFamily="18" charset="0"/>
              </a:rPr>
              <a:t> – опорная система обеспечения безопасности работ на высоте, предназначенная для предотвращения свободного падения с высоты, позволяющая работающему работать с упором на элементы системы или в подвешенном состоянии, находясь в этой </a:t>
            </a:r>
            <a:r>
              <a:rPr lang="ru-RU" sz="2900" dirty="0" smtClean="0">
                <a:solidFill>
                  <a:schemeClr val="tx1"/>
                </a:solidFill>
                <a:latin typeface="Times New Roman" panose="02020603050405020304" pitchFamily="18" charset="0"/>
                <a:cs typeface="Times New Roman" panose="02020603050405020304" pitchFamily="18" charset="0"/>
              </a:rPr>
              <a:t>системе</a:t>
            </a:r>
            <a:r>
              <a:rPr lang="ru-RU" sz="2900" dirty="0">
                <a:solidFill>
                  <a:schemeClr val="tx1"/>
                </a:solidFill>
                <a:latin typeface="Times New Roman" panose="02020603050405020304" pitchFamily="18" charset="0"/>
                <a:cs typeface="Times New Roman" panose="02020603050405020304" pitchFamily="18" charset="0"/>
              </a:rPr>
              <a:t>.</a:t>
            </a:r>
            <a:endParaRPr lang="ru-RU" dirty="0"/>
          </a:p>
        </p:txBody>
      </p:sp>
      <p:sp>
        <p:nvSpPr>
          <p:cNvPr id="4" name="Номер слайда 3"/>
          <p:cNvSpPr>
            <a:spLocks noGrp="1"/>
          </p:cNvSpPr>
          <p:nvPr>
            <p:ph type="sldNum" sz="quarter" idx="12"/>
          </p:nvPr>
        </p:nvSpPr>
        <p:spPr/>
        <p:txBody>
          <a:bodyPr/>
          <a:lstStyle/>
          <a:p>
            <a:fld id="{91154C18-11DF-4823-BB03-26F1416156FC}" type="slidenum">
              <a:rPr lang="ru-RU" smtClean="0"/>
              <a:t>11</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160" y="2166550"/>
            <a:ext cx="2322768" cy="470319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406" y="2238102"/>
            <a:ext cx="5074372" cy="4440627"/>
          </a:xfrm>
          <a:prstGeom prst="rect">
            <a:avLst/>
          </a:prstGeom>
        </p:spPr>
      </p:pic>
    </p:spTree>
    <p:extLst>
      <p:ext uri="{BB962C8B-B14F-4D97-AF65-F5344CB8AC3E}">
        <p14:creationId xmlns:p14="http://schemas.microsoft.com/office/powerpoint/2010/main" val="8328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1060" y="226503"/>
            <a:ext cx="8924529" cy="1755789"/>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ru-RU" sz="2400" b="1" u="sng" dirty="0">
                <a:solidFill>
                  <a:schemeClr val="tx1"/>
                </a:solidFill>
                <a:latin typeface="Times New Roman" panose="02020603050405020304" pitchFamily="18" charset="0"/>
                <a:cs typeface="Times New Roman" panose="02020603050405020304" pitchFamily="18" charset="0"/>
              </a:rPr>
              <a:t>удерживающая система</a:t>
            </a:r>
            <a:r>
              <a:rPr lang="ru-RU" sz="2400" dirty="0">
                <a:solidFill>
                  <a:schemeClr val="tx1"/>
                </a:solidFill>
                <a:latin typeface="Times New Roman" panose="02020603050405020304" pitchFamily="18" charset="0"/>
                <a:cs typeface="Times New Roman" panose="02020603050405020304" pitchFamily="18" charset="0"/>
              </a:rPr>
              <a:t> – система обеспечения безопасности работ на высоте, состоящая из отдельных компонентов – средств индивидуальной защиты от падения с высоты, препятствующая приближению пользователя к местам, в которых существует риск падения с высоты;</a:t>
            </a:r>
          </a:p>
          <a:p>
            <a:pPr algn="just"/>
            <a:endParaRPr lang="ru-RU" dirty="0"/>
          </a:p>
        </p:txBody>
      </p:sp>
      <p:sp>
        <p:nvSpPr>
          <p:cNvPr id="4" name="Номер слайда 3"/>
          <p:cNvSpPr>
            <a:spLocks noGrp="1"/>
          </p:cNvSpPr>
          <p:nvPr>
            <p:ph type="sldNum" sz="quarter" idx="12"/>
          </p:nvPr>
        </p:nvSpPr>
        <p:spPr/>
        <p:txBody>
          <a:bodyPr/>
          <a:lstStyle/>
          <a:p>
            <a:fld id="{91154C18-11DF-4823-BB03-26F1416156FC}" type="slidenum">
              <a:rPr lang="ru-RU" smtClean="0"/>
              <a:t>12</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60" y="2266857"/>
            <a:ext cx="3191449" cy="3952711"/>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169" y="2117124"/>
            <a:ext cx="4772130" cy="378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admin\Desktop\Презентация срочно\I5517f1c28d73d5aa0280050ee78ead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3294" y="2117124"/>
            <a:ext cx="4856359" cy="378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888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0155" y="224696"/>
            <a:ext cx="8983847" cy="1477372"/>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ru-RU" sz="2400" b="1" dirty="0">
                <a:latin typeface="Times New Roman" panose="02020603050405020304" pitchFamily="18" charset="0"/>
                <a:cs typeface="Times New Roman" panose="02020603050405020304" pitchFamily="18" charset="0"/>
              </a:rPr>
              <a:t>СТРАХОВОЧНАЯ СИСТЕМА </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система </a:t>
            </a:r>
            <a:r>
              <a:rPr lang="ru-RU" sz="2400" dirty="0">
                <a:latin typeface="Times New Roman" panose="02020603050405020304" pitchFamily="18" charset="0"/>
                <a:cs typeface="Times New Roman" panose="02020603050405020304" pitchFamily="18" charset="0"/>
              </a:rPr>
              <a:t>индивидуальной защиты от падения, ограничивающая силу, действующую на тело пользователя при остановке падения (</a:t>
            </a:r>
            <a:r>
              <a:rPr lang="ru-RU" sz="2400" i="1" dirty="0">
                <a:latin typeface="Times New Roman" panose="02020603050405020304" pitchFamily="18" charset="0"/>
                <a:cs typeface="Times New Roman" panose="02020603050405020304" pitchFamily="18" charset="0"/>
              </a:rPr>
              <a:t>т.е. безопасно останавливает падение</a:t>
            </a:r>
            <a:r>
              <a:rPr lang="ru-RU" sz="2400" dirty="0">
                <a:latin typeface="Times New Roman" panose="02020603050405020304" pitchFamily="18" charset="0"/>
                <a:cs typeface="Times New Roman" panose="02020603050405020304" pitchFamily="18" charset="0"/>
              </a:rPr>
              <a:t>).</a:t>
            </a:r>
          </a:p>
          <a:p>
            <a:endParaRPr lang="ru-RU" sz="2400" dirty="0"/>
          </a:p>
        </p:txBody>
      </p:sp>
      <p:sp>
        <p:nvSpPr>
          <p:cNvPr id="4" name="Номер слайда 3"/>
          <p:cNvSpPr>
            <a:spLocks noGrp="1"/>
          </p:cNvSpPr>
          <p:nvPr>
            <p:ph type="sldNum" sz="quarter" idx="12"/>
          </p:nvPr>
        </p:nvSpPr>
        <p:spPr/>
        <p:txBody>
          <a:bodyPr/>
          <a:lstStyle/>
          <a:p>
            <a:fld id="{91154C18-11DF-4823-BB03-26F1416156FC}" type="slidenum">
              <a:rPr lang="ru-RU" smtClean="0"/>
              <a:t>13</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287" y="1867442"/>
            <a:ext cx="1914383" cy="453904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325" y="1702068"/>
            <a:ext cx="3701067" cy="3924696"/>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574" y="1770569"/>
            <a:ext cx="3171838" cy="4160994"/>
          </a:xfrm>
          <a:prstGeom prst="rect">
            <a:avLst/>
          </a:prstGeom>
        </p:spPr>
      </p:pic>
    </p:spTree>
    <p:extLst>
      <p:ext uri="{BB962C8B-B14F-4D97-AF65-F5344CB8AC3E}">
        <p14:creationId xmlns:p14="http://schemas.microsoft.com/office/powerpoint/2010/main" val="134424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0703" y="230659"/>
            <a:ext cx="9539416" cy="6384325"/>
          </a:xfrm>
        </p:spPr>
        <p:txBody>
          <a:bodyPr>
            <a:normAutofit fontScale="92500" lnSpcReduction="10000"/>
          </a:bodyPr>
          <a:lstStyle/>
          <a:p>
            <a:r>
              <a:rPr lang="ru-RU" b="1" u="sng" dirty="0">
                <a:solidFill>
                  <a:schemeClr val="tx1"/>
                </a:solidFill>
                <a:latin typeface="Times New Roman" panose="02020603050405020304" pitchFamily="18" charset="0"/>
                <a:cs typeface="Times New Roman" panose="02020603050405020304" pitchFamily="18" charset="0"/>
              </a:rPr>
              <a:t>система спасения и эвакуации</a:t>
            </a:r>
            <a:r>
              <a:rPr lang="ru-RU" dirty="0">
                <a:solidFill>
                  <a:schemeClr val="tx1"/>
                </a:solidFill>
                <a:latin typeface="Times New Roman" panose="02020603050405020304" pitchFamily="18" charset="0"/>
                <a:cs typeface="Times New Roman" panose="02020603050405020304" pitchFamily="18" charset="0"/>
              </a:rPr>
              <a:t> – система обеспечения безопасности работ на высоте, предназначенная для спасения и эвакуации, включающая дополнительные или уже используемые, но рассчитанные на дополнительную нагрузку анкерные устройства, в том числе использующие анкерные линии, резервные удерживающие системы, системы позиционирования, системы доступа и (или) страховочные системы, необходимые средства подъема и (или) спуска, в зависимости от плана спасения и (или) эвакуации (лебедки, блоки, спасательные средства, устройства с ручным или автоматическим спуском, подъемники), носилки, шины, средства иммобилизации, аптечку первой помощи универсальную;</a:t>
            </a:r>
          </a:p>
          <a:p>
            <a:r>
              <a:rPr lang="ru-RU" b="1" u="sng" dirty="0">
                <a:solidFill>
                  <a:schemeClr val="tx1"/>
                </a:solidFill>
                <a:latin typeface="Times New Roman" panose="02020603050405020304" pitchFamily="18" charset="0"/>
                <a:cs typeface="Times New Roman" panose="02020603050405020304" pitchFamily="18" charset="0"/>
              </a:rPr>
              <a:t>спасательные средства</a:t>
            </a:r>
            <a:r>
              <a:rPr lang="ru-RU" dirty="0">
                <a:solidFill>
                  <a:schemeClr val="tx1"/>
                </a:solidFill>
                <a:latin typeface="Times New Roman" panose="02020603050405020304" pitchFamily="18" charset="0"/>
                <a:cs typeface="Times New Roman" panose="02020603050405020304" pitchFamily="18" charset="0"/>
              </a:rPr>
              <a:t> – устройства, приспособления и технические средства, предназначенные для спасания и эвакуации работающих;</a:t>
            </a:r>
          </a:p>
          <a:p>
            <a:r>
              <a:rPr lang="ru-RU" b="1" u="sng" dirty="0">
                <a:solidFill>
                  <a:schemeClr val="tx1"/>
                </a:solidFill>
                <a:latin typeface="Times New Roman" panose="02020603050405020304" pitchFamily="18" charset="0"/>
                <a:cs typeface="Times New Roman" panose="02020603050405020304" pitchFamily="18" charset="0"/>
              </a:rPr>
              <a:t>строп</a:t>
            </a:r>
            <a:r>
              <a:rPr lang="ru-RU" dirty="0">
                <a:solidFill>
                  <a:schemeClr val="tx1"/>
                </a:solidFill>
                <a:latin typeface="Times New Roman" panose="02020603050405020304" pitchFamily="18" charset="0"/>
                <a:cs typeface="Times New Roman" panose="02020603050405020304" pitchFamily="18" charset="0"/>
              </a:rPr>
              <a:t> – гибкий элемент или компонент для соединения в индивидуальной системе защиты от падения с высоты, имеющий не менее двух концевых соединений, с устройством регулирования длины или без него;</a:t>
            </a:r>
          </a:p>
          <a:p>
            <a:r>
              <a:rPr lang="ru-RU" b="1" u="sng" dirty="0" smtClean="0">
                <a:solidFill>
                  <a:schemeClr val="tx1"/>
                </a:solidFill>
                <a:latin typeface="Times New Roman" panose="02020603050405020304" pitchFamily="18" charset="0"/>
                <a:cs typeface="Times New Roman" panose="02020603050405020304" pitchFamily="18" charset="0"/>
              </a:rPr>
              <a:t>фактор </a:t>
            </a:r>
            <a:r>
              <a:rPr lang="ru-RU" b="1" u="sng" dirty="0">
                <a:solidFill>
                  <a:schemeClr val="tx1"/>
                </a:solidFill>
                <a:latin typeface="Times New Roman" panose="02020603050405020304" pitchFamily="18" charset="0"/>
                <a:cs typeface="Times New Roman" panose="02020603050405020304" pitchFamily="18" charset="0"/>
              </a:rPr>
              <a:t>запаса высоты</a:t>
            </a:r>
            <a:r>
              <a:rPr lang="ru-RU" dirty="0">
                <a:solidFill>
                  <a:schemeClr val="tx1"/>
                </a:solidFill>
                <a:latin typeface="Times New Roman" panose="02020603050405020304" pitchFamily="18" charset="0"/>
                <a:cs typeface="Times New Roman" panose="02020603050405020304" pitchFamily="18" charset="0"/>
              </a:rPr>
              <a:t> – запас высоты при использовании стропа с амортизатором, рассчитываемый согласно пункту 2 приложения 1;</a:t>
            </a:r>
          </a:p>
          <a:p>
            <a:r>
              <a:rPr lang="ru-RU" b="1" u="sng" dirty="0">
                <a:solidFill>
                  <a:schemeClr val="tx1"/>
                </a:solidFill>
                <a:latin typeface="Times New Roman" panose="02020603050405020304" pitchFamily="18" charset="0"/>
                <a:cs typeface="Times New Roman" panose="02020603050405020304" pitchFamily="18" charset="0"/>
              </a:rPr>
              <a:t>фактор маятника при падении</a:t>
            </a:r>
            <a:r>
              <a:rPr lang="ru-RU" dirty="0">
                <a:solidFill>
                  <a:schemeClr val="tx1"/>
                </a:solidFill>
                <a:latin typeface="Times New Roman" panose="02020603050405020304" pitchFamily="18" charset="0"/>
                <a:cs typeface="Times New Roman" panose="02020603050405020304" pitchFamily="18" charset="0"/>
              </a:rPr>
              <a:t> – местоположение анкерного устройства относительно расположения работающего, при выборе которого падение работающего сопровождается маятниковым движением;</a:t>
            </a:r>
          </a:p>
          <a:p>
            <a:r>
              <a:rPr lang="ru-RU" b="1" u="sng" dirty="0">
                <a:solidFill>
                  <a:schemeClr val="tx1"/>
                </a:solidFill>
                <a:latin typeface="Times New Roman" panose="02020603050405020304" pitchFamily="18" charset="0"/>
                <a:cs typeface="Times New Roman" panose="02020603050405020304" pitchFamily="18" charset="0"/>
              </a:rPr>
              <a:t>фактор падения</a:t>
            </a:r>
            <a:r>
              <a:rPr lang="ru-RU" dirty="0">
                <a:solidFill>
                  <a:schemeClr val="tx1"/>
                </a:solidFill>
                <a:latin typeface="Times New Roman" panose="02020603050405020304" pitchFamily="18" charset="0"/>
                <a:cs typeface="Times New Roman" panose="02020603050405020304" pitchFamily="18" charset="0"/>
              </a:rPr>
              <a:t> – характеристика высоты возможного падения работающего, определяемая отношением значения высоты падения работающего до начала остановки или начала торможения падения из-за задействования соединительной подсистемы, в том числе начала срабатывания амортизатора (при его наличии) к суммарной длине подсистемы.</a:t>
            </a:r>
          </a:p>
          <a:p>
            <a:endParaRPr lang="ru-RU" dirty="0"/>
          </a:p>
        </p:txBody>
      </p:sp>
      <p:sp>
        <p:nvSpPr>
          <p:cNvPr id="4" name="Номер слайда 3"/>
          <p:cNvSpPr>
            <a:spLocks noGrp="1"/>
          </p:cNvSpPr>
          <p:nvPr>
            <p:ph type="sldNum" sz="quarter" idx="12"/>
          </p:nvPr>
        </p:nvSpPr>
        <p:spPr/>
        <p:txBody>
          <a:bodyPr/>
          <a:lstStyle/>
          <a:p>
            <a:fld id="{91154C18-11DF-4823-BB03-26F1416156FC}" type="slidenum">
              <a:rPr lang="ru-RU" smtClean="0"/>
              <a:t>14</a:t>
            </a:fld>
            <a:endParaRPr lang="ru-RU"/>
          </a:p>
        </p:txBody>
      </p:sp>
    </p:spTree>
    <p:extLst>
      <p:ext uri="{BB962C8B-B14F-4D97-AF65-F5344CB8AC3E}">
        <p14:creationId xmlns:p14="http://schemas.microsoft.com/office/powerpoint/2010/main" val="100302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2844" y="2664823"/>
            <a:ext cx="4798423" cy="531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94541" y="3245091"/>
            <a:ext cx="4798423" cy="668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p:txBody>
          <a:bodyPr/>
          <a:lstStyle/>
          <a:p>
            <a:fld id="{91154C18-11DF-4823-BB03-26F1416156FC}" type="slidenum">
              <a:rPr lang="ru-RU" smtClean="0"/>
              <a:t>15</a:t>
            </a:fld>
            <a:endParaRPr lang="ru-RU"/>
          </a:p>
        </p:txBody>
      </p:sp>
      <p:sp>
        <p:nvSpPr>
          <p:cNvPr id="6" name="Rectangle 3"/>
          <p:cNvSpPr txBox="1">
            <a:spLocks noChangeArrowheads="1"/>
          </p:cNvSpPr>
          <p:nvPr/>
        </p:nvSpPr>
        <p:spPr bwMode="auto">
          <a:xfrm>
            <a:off x="438030" y="1285647"/>
            <a:ext cx="4828049" cy="34605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7313" indent="-87313" algn="l" rtl="0" eaLnBrk="0" fontAlgn="base" hangingPunct="0">
              <a:spcBef>
                <a:spcPts val="800"/>
              </a:spcBef>
              <a:spcAft>
                <a:spcPct val="0"/>
              </a:spcAft>
              <a:buFont typeface="Arial" charset="0"/>
              <a:defRPr sz="1400" b="1" kern="1200">
                <a:solidFill>
                  <a:schemeClr val="tx1"/>
                </a:solidFill>
                <a:latin typeface="Arial" pitchFamily="34" charset="0"/>
                <a:ea typeface="+mn-ea"/>
                <a:cs typeface="Arial" pitchFamily="34" charset="0"/>
              </a:defRPr>
            </a:lvl1pPr>
            <a:lvl2pPr marL="87313" indent="-87313" algn="l" rtl="0" eaLnBrk="0" fontAlgn="base" hangingPunct="0">
              <a:spcBef>
                <a:spcPts val="300"/>
              </a:spcBef>
              <a:spcAft>
                <a:spcPct val="0"/>
              </a:spcAft>
              <a:buSzPct val="90000"/>
              <a:buFont typeface="Wingdings" pitchFamily="2" charset="2"/>
              <a:buChar char="§"/>
              <a:defRPr sz="1200" kern="1200">
                <a:solidFill>
                  <a:schemeClr val="tx1"/>
                </a:solidFill>
                <a:latin typeface="Arial" pitchFamily="34" charset="0"/>
                <a:ea typeface="+mn-ea"/>
                <a:cs typeface="Arial" pitchFamily="34" charset="0"/>
              </a:defRPr>
            </a:lvl2pPr>
            <a:lvl3pPr marL="271463" indent="-96838" algn="l" rtl="0" eaLnBrk="0" fontAlgn="base" hangingPunct="0">
              <a:spcBef>
                <a:spcPts val="300"/>
              </a:spcBef>
              <a:spcAft>
                <a:spcPct val="0"/>
              </a:spcAft>
              <a:buSzPct val="90000"/>
              <a:buFont typeface="Wingdings" pitchFamily="2" charset="2"/>
              <a:buChar char="§"/>
              <a:defRPr sz="1200" kern="1200">
                <a:solidFill>
                  <a:schemeClr val="tx1"/>
                </a:solidFill>
                <a:latin typeface="Arial" pitchFamily="34" charset="0"/>
                <a:ea typeface="+mn-ea"/>
                <a:cs typeface="Arial" pitchFamily="34" charset="0"/>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Arial" pitchFamily="34" charset="0"/>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just">
              <a:spcBef>
                <a:spcPts val="0"/>
              </a:spcBef>
              <a:defRPr/>
            </a:pPr>
            <a:r>
              <a:rPr lang="ru-RU" sz="2400" dirty="0" smtClean="0">
                <a:solidFill>
                  <a:srgbClr val="FF0000"/>
                </a:solidFill>
                <a:latin typeface="Calibri" pitchFamily="34" charset="0"/>
                <a:cs typeface="Calibri" pitchFamily="34" charset="0"/>
              </a:rPr>
              <a:t>Помните</a:t>
            </a:r>
            <a:r>
              <a:rPr lang="ru-RU" sz="2400" dirty="0">
                <a:solidFill>
                  <a:srgbClr val="FF0000"/>
                </a:solidFill>
                <a:latin typeface="Calibri" pitchFamily="34" charset="0"/>
                <a:cs typeface="Calibri" pitchFamily="34" charset="0"/>
              </a:rPr>
              <a:t>, любая работа на </a:t>
            </a:r>
            <a:r>
              <a:rPr lang="ru-RU" sz="2400" dirty="0" smtClean="0">
                <a:solidFill>
                  <a:srgbClr val="FF0000"/>
                </a:solidFill>
                <a:latin typeface="Calibri" pitchFamily="34" charset="0"/>
                <a:cs typeface="Calibri" pitchFamily="34" charset="0"/>
              </a:rPr>
              <a:t>высоте грозит двумя основными опасностями</a:t>
            </a:r>
            <a:r>
              <a:rPr lang="ru-RU" sz="2400" dirty="0" smtClean="0">
                <a:solidFill>
                  <a:srgbClr val="FF0000"/>
                </a:solidFill>
                <a:latin typeface="Calibri" pitchFamily="34" charset="0"/>
                <a:cs typeface="Calibri" pitchFamily="34" charset="0"/>
              </a:rPr>
              <a:t>:</a:t>
            </a:r>
          </a:p>
          <a:p>
            <a:pPr marL="0" indent="0" algn="just">
              <a:spcBef>
                <a:spcPts val="0"/>
              </a:spcBef>
              <a:defRPr/>
            </a:pPr>
            <a:endParaRPr lang="ru-RU" sz="2400" dirty="0" smtClean="0">
              <a:solidFill>
                <a:srgbClr val="FF0000"/>
              </a:solidFill>
              <a:latin typeface="Calibri" pitchFamily="34" charset="0"/>
              <a:cs typeface="Calibri" pitchFamily="34" charset="0"/>
            </a:endParaRPr>
          </a:p>
          <a:p>
            <a:pPr marL="342900" indent="-342900" algn="just">
              <a:spcBef>
                <a:spcPts val="0"/>
              </a:spcBef>
              <a:buFont typeface="Wingdings" panose="05000000000000000000" pitchFamily="2" charset="2"/>
              <a:buChar char="Ø"/>
              <a:defRPr/>
            </a:pPr>
            <a:r>
              <a:rPr lang="ru-RU" sz="2400" dirty="0" smtClean="0">
                <a:solidFill>
                  <a:srgbClr val="FF0000"/>
                </a:solidFill>
                <a:latin typeface="Calibri" pitchFamily="34" charset="0"/>
                <a:cs typeface="Calibri" pitchFamily="34" charset="0"/>
              </a:rPr>
              <a:t>Падение человека с высоты;</a:t>
            </a:r>
          </a:p>
          <a:p>
            <a:pPr marL="342900" indent="-342900" algn="just">
              <a:spcBef>
                <a:spcPts val="0"/>
              </a:spcBef>
              <a:buFont typeface="Wingdings" panose="05000000000000000000" pitchFamily="2" charset="2"/>
              <a:buChar char="Ø"/>
              <a:defRPr/>
            </a:pPr>
            <a:r>
              <a:rPr lang="ru-RU" sz="2400" dirty="0" smtClean="0">
                <a:solidFill>
                  <a:srgbClr val="FF0000"/>
                </a:solidFill>
                <a:latin typeface="Calibri" pitchFamily="34" charset="0"/>
                <a:cs typeface="Calibri" pitchFamily="34" charset="0"/>
              </a:rPr>
              <a:t>Падение предметов на человека.</a:t>
            </a:r>
            <a:endParaRPr lang="ru-RU" sz="2400" dirty="0">
              <a:solidFill>
                <a:srgbClr val="FF0000"/>
              </a:solidFill>
              <a:latin typeface="Calibri" pitchFamily="34" charset="0"/>
              <a:cs typeface="Calibri" pitchFamily="34" charset="0"/>
            </a:endParaRPr>
          </a:p>
          <a:p>
            <a:pPr marL="0" indent="0"/>
            <a:endParaRPr lang="ru-RU" sz="1600" b="0" dirty="0">
              <a:solidFill>
                <a:srgbClr val="FF0000"/>
              </a:solidFill>
              <a:latin typeface="Calibri" pitchFamily="34" charset="0"/>
              <a:cs typeface="Calibri"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197" y="486676"/>
            <a:ext cx="4325600" cy="5737248"/>
          </a:xfrm>
          <a:prstGeom prst="rect">
            <a:avLst/>
          </a:prstGeom>
        </p:spPr>
      </p:pic>
    </p:spTree>
    <p:extLst>
      <p:ext uri="{BB962C8B-B14F-4D97-AF65-F5344CB8AC3E}">
        <p14:creationId xmlns:p14="http://schemas.microsoft.com/office/powerpoint/2010/main" val="9293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1154C18-11DF-4823-BB03-26F1416156FC}" type="slidenum">
              <a:rPr lang="ru-RU" smtClean="0"/>
              <a:t>16</a:t>
            </a:fld>
            <a:endParaRPr lang="ru-RU"/>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43" y="442913"/>
            <a:ext cx="870585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612072" y="1840920"/>
            <a:ext cx="4395355" cy="3901837"/>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lnSpc>
                <a:spcPct val="150000"/>
              </a:lnSpc>
            </a:pPr>
            <a:r>
              <a:rPr lang="ru-RU" altLang="ru-RU" sz="2400" dirty="0">
                <a:latin typeface="Arial" panose="020B0604020202020204" pitchFamily="34" charset="0"/>
              </a:rPr>
              <a:t>а</a:t>
            </a:r>
            <a:r>
              <a:rPr lang="ru-RU" altLang="ru-RU" sz="2400" dirty="0" smtClean="0">
                <a:latin typeface="Arial" panose="020B0604020202020204" pitchFamily="34" charset="0"/>
              </a:rPr>
              <a:t>)</a:t>
            </a:r>
            <a:r>
              <a:rPr lang="ru-RU" altLang="ru-RU" sz="2400" dirty="0">
                <a:latin typeface="Arial" panose="020B0604020202020204" pitchFamily="34" charset="0"/>
              </a:rPr>
              <a:t> работы производятся на площадках на расстоянии </a:t>
            </a:r>
            <a:r>
              <a:rPr lang="ru-RU" altLang="ru-RU" sz="2400" dirty="0">
                <a:solidFill>
                  <a:srgbClr val="C00000"/>
                </a:solidFill>
                <a:latin typeface="Arial" panose="020B0604020202020204" pitchFamily="34" charset="0"/>
              </a:rPr>
              <a:t>ближе 2 м </a:t>
            </a:r>
            <a:r>
              <a:rPr lang="ru-RU" altLang="ru-RU" sz="2400" dirty="0">
                <a:latin typeface="Arial" panose="020B0604020202020204" pitchFamily="34" charset="0"/>
              </a:rPr>
              <a:t>от не огражденных </a:t>
            </a:r>
            <a:r>
              <a:rPr lang="ru-RU" altLang="ru-RU" sz="2400" dirty="0">
                <a:solidFill>
                  <a:srgbClr val="C00000"/>
                </a:solidFill>
                <a:latin typeface="Arial" panose="020B0604020202020204" pitchFamily="34" charset="0"/>
              </a:rPr>
              <a:t>перепадов по высоте более 1.8 м, </a:t>
            </a:r>
            <a:r>
              <a:rPr lang="ru-RU" altLang="ru-RU" sz="2400" dirty="0">
                <a:latin typeface="Arial" panose="020B0604020202020204" pitchFamily="34" charset="0"/>
              </a:rPr>
              <a:t>а также, если высота </a:t>
            </a:r>
            <a:r>
              <a:rPr lang="ru-RU" altLang="ru-RU" sz="2400" dirty="0">
                <a:solidFill>
                  <a:srgbClr val="C00000"/>
                </a:solidFill>
                <a:latin typeface="Arial" panose="020B0604020202020204" pitchFamily="34" charset="0"/>
              </a:rPr>
              <a:t>ограждения этих площадок менее </a:t>
            </a:r>
            <a:r>
              <a:rPr lang="ru-RU" altLang="ru-RU" sz="2400" dirty="0" smtClean="0">
                <a:solidFill>
                  <a:srgbClr val="C00000"/>
                </a:solidFill>
                <a:latin typeface="Arial" panose="020B0604020202020204" pitchFamily="34" charset="0"/>
              </a:rPr>
              <a:t>1.0 </a:t>
            </a:r>
            <a:r>
              <a:rPr lang="ru-RU" altLang="ru-RU" sz="2400" dirty="0">
                <a:solidFill>
                  <a:srgbClr val="C00000"/>
                </a:solidFill>
                <a:latin typeface="Arial" panose="020B0604020202020204" pitchFamily="34" charset="0"/>
              </a:rPr>
              <a:t>м;</a:t>
            </a: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t="1967"/>
          <a:stretch>
            <a:fillRect/>
          </a:stretch>
        </p:blipFill>
        <p:spPr bwMode="auto">
          <a:xfrm>
            <a:off x="5160568" y="1345133"/>
            <a:ext cx="4601741" cy="439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173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290185" y="514350"/>
            <a:ext cx="8229600" cy="1079500"/>
          </a:xfrm>
        </p:spPr>
        <p:txBody>
          <a:bodyPr anchor="t"/>
          <a:lstStyle/>
          <a:p>
            <a:pPr indent="-762000">
              <a:defRPr/>
            </a:pPr>
            <a:r>
              <a:rPr lang="ru-RU" altLang="ru-RU" sz="3200" dirty="0">
                <a:solidFill>
                  <a:srgbClr val="0070C0"/>
                </a:solidFill>
              </a:rPr>
              <a:t>К работам на высоте относятся работы, когда:</a:t>
            </a:r>
            <a:endParaRPr lang="ru-RU" altLang="ru-RU" sz="2400" dirty="0"/>
          </a:p>
        </p:txBody>
      </p:sp>
      <p:sp>
        <p:nvSpPr>
          <p:cNvPr id="54275" name="Text Box 6"/>
          <p:cNvSpPr txBox="1">
            <a:spLocks noChangeArrowheads="1"/>
          </p:cNvSpPr>
          <p:nvPr/>
        </p:nvSpPr>
        <p:spPr bwMode="auto">
          <a:xfrm>
            <a:off x="415127" y="1936027"/>
            <a:ext cx="511333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lnSpc>
                <a:spcPct val="150000"/>
              </a:lnSpc>
            </a:pPr>
            <a:r>
              <a:rPr lang="ru-RU" altLang="ru-RU" sz="2400" dirty="0">
                <a:latin typeface="Arial" panose="020B0604020202020204" pitchFamily="34" charset="0"/>
              </a:rPr>
              <a:t>б) работник осуществляет подъем, превышающий по высоте 5 м или спуск, превышающий 5 м, по вертикальной лестнице, </a:t>
            </a:r>
            <a:r>
              <a:rPr lang="ru-RU" altLang="ru-RU" sz="2400" dirty="0">
                <a:solidFill>
                  <a:srgbClr val="C00000"/>
                </a:solidFill>
                <a:latin typeface="Arial" panose="020B0604020202020204" pitchFamily="34" charset="0"/>
              </a:rPr>
              <a:t>угол наклона которой к горизонтальной поверхности более 75</a:t>
            </a:r>
            <a:r>
              <a:rPr lang="ru-RU" altLang="ru-RU" sz="2400" baseline="30000" dirty="0">
                <a:solidFill>
                  <a:srgbClr val="C00000"/>
                </a:solidFill>
                <a:latin typeface="Arial" panose="020B0604020202020204" pitchFamily="34" charset="0"/>
              </a:rPr>
              <a:t>0</a:t>
            </a:r>
            <a:r>
              <a:rPr lang="ru-RU" altLang="ru-RU" sz="2400" dirty="0">
                <a:solidFill>
                  <a:srgbClr val="C00000"/>
                </a:solidFill>
                <a:latin typeface="Arial" panose="020B0604020202020204" pitchFamily="34" charset="0"/>
              </a:rPr>
              <a:t>;</a:t>
            </a:r>
          </a:p>
        </p:txBody>
      </p:sp>
      <p:pic>
        <p:nvPicPr>
          <p:cNvPr id="54276" name="Picture 9"/>
          <p:cNvPicPr>
            <a:picLocks noChangeAspect="1" noChangeArrowheads="1"/>
          </p:cNvPicPr>
          <p:nvPr/>
        </p:nvPicPr>
        <p:blipFill>
          <a:blip r:embed="rId2">
            <a:extLst>
              <a:ext uri="{28A0092B-C50C-407E-A947-70E740481C1C}">
                <a14:useLocalDpi xmlns:a14="http://schemas.microsoft.com/office/drawing/2010/main" val="0"/>
              </a:ext>
            </a:extLst>
          </a:blip>
          <a:srcRect t="1779"/>
          <a:stretch>
            <a:fillRect/>
          </a:stretch>
        </p:blipFill>
        <p:spPr bwMode="auto">
          <a:xfrm>
            <a:off x="5436639" y="1064451"/>
            <a:ext cx="4023983" cy="515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91154C18-11DF-4823-BB03-26F1416156FC}" type="slidenum">
              <a:rPr lang="ru-RU" smtClean="0"/>
              <a:t>17</a:t>
            </a:fld>
            <a:endParaRPr lang="ru-RU"/>
          </a:p>
        </p:txBody>
      </p:sp>
    </p:spTree>
    <p:extLst>
      <p:ext uri="{BB962C8B-B14F-4D97-AF65-F5344CB8AC3E}">
        <p14:creationId xmlns:p14="http://schemas.microsoft.com/office/powerpoint/2010/main" val="1830166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088571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2"/>
          </p:nvPr>
        </p:nvSpPr>
        <p:spPr/>
        <p:txBody>
          <a:bodyPr/>
          <a:lstStyle/>
          <a:p>
            <a:fld id="{91154C18-11DF-4823-BB03-26F1416156FC}" type="slidenum">
              <a:rPr lang="ru-RU" smtClean="0"/>
              <a:t>18</a:t>
            </a:fld>
            <a:endParaRPr lang="ru-RU"/>
          </a:p>
        </p:txBody>
      </p:sp>
    </p:spTree>
    <p:extLst>
      <p:ext uri="{BB962C8B-B14F-4D97-AF65-F5344CB8AC3E}">
        <p14:creationId xmlns:p14="http://schemas.microsoft.com/office/powerpoint/2010/main" val="1542389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5207"/>
            <a:ext cx="9417269" cy="6252793"/>
          </a:xfrm>
        </p:spPr>
      </p:pic>
      <p:sp>
        <p:nvSpPr>
          <p:cNvPr id="4" name="Номер слайда 3"/>
          <p:cNvSpPr>
            <a:spLocks noGrp="1"/>
          </p:cNvSpPr>
          <p:nvPr>
            <p:ph type="sldNum" sz="quarter" idx="12"/>
          </p:nvPr>
        </p:nvSpPr>
        <p:spPr/>
        <p:txBody>
          <a:bodyPr/>
          <a:lstStyle/>
          <a:p>
            <a:fld id="{91154C18-11DF-4823-BB03-26F1416156FC}" type="slidenum">
              <a:rPr lang="ru-RU" smtClean="0"/>
              <a:t>19</a:t>
            </a:fld>
            <a:endParaRPr lang="ru-RU"/>
          </a:p>
        </p:txBody>
      </p:sp>
    </p:spTree>
    <p:extLst>
      <p:ext uri="{BB962C8B-B14F-4D97-AF65-F5344CB8AC3E}">
        <p14:creationId xmlns:p14="http://schemas.microsoft.com/office/powerpoint/2010/main" val="48776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1154C18-11DF-4823-BB03-26F1416156FC}" type="slidenum">
              <a:rPr lang="ru-RU" smtClean="0"/>
              <a:t>2</a:t>
            </a:fld>
            <a:endParaRPr lang="ru-RU"/>
          </a:p>
        </p:txBody>
      </p:sp>
      <p:sp>
        <p:nvSpPr>
          <p:cNvPr id="5" name="Заголовок 1"/>
          <p:cNvSpPr>
            <a:spLocks noGrp="1"/>
          </p:cNvSpPr>
          <p:nvPr>
            <p:ph type="title"/>
          </p:nvPr>
        </p:nvSpPr>
        <p:spPr>
          <a:xfrm>
            <a:off x="555798" y="229115"/>
            <a:ext cx="9459059" cy="6318422"/>
          </a:xfrm>
        </p:spPr>
        <p:txBody>
          <a:bodyPr>
            <a:normAutofit/>
          </a:bodyPr>
          <a:lstStyle/>
          <a:p>
            <a:r>
              <a:rPr lang="ru-RU" sz="3100" b="1" dirty="0" smtClean="0">
                <a:solidFill>
                  <a:schemeClr val="tx1"/>
                </a:solidFill>
                <a:latin typeface="Times New Roman" panose="02020603050405020304" pitchFamily="18" charset="0"/>
                <a:cs typeface="Times New Roman" panose="02020603050405020304" pitchFamily="18" charset="0"/>
              </a:rPr>
              <a:t>ОБЯЗАННОСТИ И ПРАВА РАБОТОДАТЕЛЕЙ И РАБОТНИКОВ В ОБЛАСТИ ОХРАНЫ ТРУДА </a:t>
            </a:r>
            <a:r>
              <a:rPr lang="ru-RU" sz="3100" b="1" dirty="0" smtClean="0">
                <a:solidFill>
                  <a:schemeClr val="tx1"/>
                </a:solidFill>
                <a:latin typeface="Times New Roman" panose="02020603050405020304" pitchFamily="18" charset="0"/>
                <a:cs typeface="Times New Roman" panose="02020603050405020304" pitchFamily="18" charset="0"/>
              </a:rPr>
              <a:t/>
            </a:r>
            <a:br>
              <a:rPr lang="ru-RU" sz="3100" b="1"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a:t>
            </a:r>
            <a:r>
              <a:rPr lang="ru-RU" sz="1600" dirty="0" smtClean="0">
                <a:solidFill>
                  <a:schemeClr val="tx1"/>
                </a:solidFill>
                <a:latin typeface="Times New Roman" panose="02020603050405020304" pitchFamily="18" charset="0"/>
                <a:cs typeface="Times New Roman" panose="02020603050405020304" pitchFamily="18" charset="0"/>
              </a:rPr>
              <a:t>Согласно Закона Республики Беларусь «Об охране труда»)</a:t>
            </a:r>
            <a:r>
              <a:rPr lang="ru-RU" sz="2200" dirty="0" smtClean="0">
                <a:solidFill>
                  <a:schemeClr val="tx1"/>
                </a:solidFill>
                <a:latin typeface="Times New Roman" panose="02020603050405020304" pitchFamily="18" charset="0"/>
                <a:cs typeface="Times New Roman" panose="02020603050405020304" pitchFamily="18" charset="0"/>
              </a:rPr>
              <a:t>:</a:t>
            </a:r>
            <a:br>
              <a:rPr lang="ru-RU" sz="2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chemeClr val="tx1"/>
                </a:solidFill>
                <a:latin typeface="Times New Roman" panose="02020603050405020304" pitchFamily="18" charset="0"/>
                <a:cs typeface="Times New Roman" panose="02020603050405020304" pitchFamily="18" charset="0"/>
              </a:rPr>
              <a:t/>
            </a:r>
            <a:br>
              <a:rPr lang="ru-RU" sz="1200" dirty="0" smtClean="0">
                <a:solidFill>
                  <a:schemeClr val="tx1"/>
                </a:solidFill>
                <a:latin typeface="Times New Roman" panose="02020603050405020304" pitchFamily="18" charset="0"/>
                <a:cs typeface="Times New Roman" panose="02020603050405020304" pitchFamily="18" charset="0"/>
              </a:rPr>
            </a:br>
            <a:r>
              <a:rPr lang="ru-RU" sz="3100" b="1" i="1" u="sng" dirty="0" smtClean="0">
                <a:solidFill>
                  <a:schemeClr val="tx1"/>
                </a:solidFill>
                <a:latin typeface="Times New Roman" panose="02020603050405020304" pitchFamily="18" charset="0"/>
                <a:cs typeface="Times New Roman" panose="02020603050405020304" pitchFamily="18" charset="0"/>
              </a:rPr>
              <a:t>Обязанности </a:t>
            </a:r>
            <a:r>
              <a:rPr lang="ru-RU" sz="3100" b="1" i="1" u="sng" dirty="0" smtClean="0">
                <a:solidFill>
                  <a:schemeClr val="tx1"/>
                </a:solidFill>
                <a:latin typeface="Times New Roman" panose="02020603050405020304" pitchFamily="18" charset="0"/>
                <a:cs typeface="Times New Roman" panose="02020603050405020304" pitchFamily="18" charset="0"/>
              </a:rPr>
              <a:t>работников</a:t>
            </a:r>
            <a:r>
              <a:rPr lang="ru-RU" sz="3100" b="1" i="1" u="sng" dirty="0" smtClean="0">
                <a:solidFill>
                  <a:schemeClr val="tx1"/>
                </a:solidFill>
                <a:latin typeface="Times New Roman" panose="02020603050405020304" pitchFamily="18" charset="0"/>
                <a:cs typeface="Times New Roman" panose="02020603050405020304" pitchFamily="18" charset="0"/>
              </a:rPr>
              <a:t>:</a:t>
            </a:r>
            <a:r>
              <a:rPr lang="ru-RU" sz="3100" b="1" i="1" u="sng" dirty="0">
                <a:solidFill>
                  <a:schemeClr val="tx1"/>
                </a:solidFill>
                <a:latin typeface="Times New Roman" panose="02020603050405020304" pitchFamily="18" charset="0"/>
                <a:cs typeface="Times New Roman" panose="02020603050405020304" pitchFamily="18" charset="0"/>
              </a:rPr>
              <a:t/>
            </a:r>
            <a:br>
              <a:rPr lang="ru-RU" sz="3100" b="1" i="1" u="sng" dirty="0">
                <a:solidFill>
                  <a:schemeClr val="tx1"/>
                </a:solidFill>
                <a:latin typeface="Times New Roman" panose="02020603050405020304" pitchFamily="18" charset="0"/>
                <a:cs typeface="Times New Roman" panose="02020603050405020304" pitchFamily="18" charset="0"/>
              </a:rPr>
            </a:br>
            <a:r>
              <a:rPr lang="ru-RU" sz="3100" dirty="0" smtClean="0">
                <a:solidFill>
                  <a:schemeClr val="tx1"/>
                </a:solidFill>
                <a:latin typeface="Times New Roman" panose="02020603050405020304" pitchFamily="18" charset="0"/>
                <a:cs typeface="Times New Roman" panose="02020603050405020304" pitchFamily="18" charset="0"/>
              </a:rPr>
              <a:t/>
            </a:r>
            <a:br>
              <a:rPr lang="ru-RU" sz="3100" dirty="0" smtClean="0">
                <a:solidFill>
                  <a:schemeClr val="tx1"/>
                </a:solidFill>
                <a:latin typeface="Times New Roman" panose="02020603050405020304" pitchFamily="18" charset="0"/>
                <a:cs typeface="Times New Roman" panose="02020603050405020304" pitchFamily="18" charset="0"/>
              </a:rPr>
            </a:br>
            <a:endParaRPr lang="ru-RU" sz="31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3672698767"/>
              </p:ext>
            </p:extLst>
          </p:nvPr>
        </p:nvGraphicFramePr>
        <p:xfrm>
          <a:off x="555798" y="2177143"/>
          <a:ext cx="8718204" cy="5335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0940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1154C18-11DF-4823-BB03-26F1416156FC}" type="slidenum">
              <a:rPr lang="ru-RU" smtClean="0"/>
              <a:t>20</a:t>
            </a:fld>
            <a:endParaRPr lang="ru-RU"/>
          </a:p>
        </p:txBody>
      </p:sp>
      <p:sp>
        <p:nvSpPr>
          <p:cNvPr id="6" name="Rectangle 2"/>
          <p:cNvSpPr txBox="1">
            <a:spLocks noChangeArrowheads="1"/>
          </p:cNvSpPr>
          <p:nvPr/>
        </p:nvSpPr>
        <p:spPr bwMode="auto">
          <a:xfrm>
            <a:off x="549404" y="290213"/>
            <a:ext cx="8724598" cy="95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DD24D"/>
              </a:buClr>
              <a:buFont typeface="Wingdings 3" panose="05040102010807070707" pitchFamily="18" charset="2"/>
              <a:buChar char="}"/>
              <a:defRPr sz="2800" b="1">
                <a:solidFill>
                  <a:srgbClr val="4D4D4D"/>
                </a:solidFill>
                <a:latin typeface="Calibri" panose="020F0502020204030204" pitchFamily="34" charset="0"/>
                <a:cs typeface="Times New Roman" panose="02020603050405020304" pitchFamily="18" charset="0"/>
              </a:defRPr>
            </a:lvl1pPr>
            <a:lvl2pPr marL="742950" indent="-285750">
              <a:spcBef>
                <a:spcPct val="20000"/>
              </a:spcBef>
              <a:buClr>
                <a:srgbClr val="EDD24D"/>
              </a:buClr>
              <a:buChar char="–"/>
              <a:defRPr sz="2400">
                <a:solidFill>
                  <a:srgbClr val="4D4D4D"/>
                </a:solidFill>
                <a:latin typeface="Calibri" panose="020F0502020204030204" pitchFamily="34" charset="0"/>
                <a:cs typeface="Times New Roman" panose="02020603050405020304" pitchFamily="18" charset="0"/>
              </a:defRPr>
            </a:lvl2pPr>
            <a:lvl3pPr marL="1143000" indent="-228600">
              <a:spcBef>
                <a:spcPct val="20000"/>
              </a:spcBef>
              <a:buClr>
                <a:srgbClr val="EDD24D"/>
              </a:buClr>
              <a:buChar char="•"/>
              <a:defRPr sz="2000" i="1">
                <a:solidFill>
                  <a:srgbClr val="4D4D4D"/>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spcAft>
                <a:spcPts val="600"/>
              </a:spcAft>
              <a:buClrTx/>
              <a:buFont typeface="Wingdings 3" panose="05040102010807070707" pitchFamily="18" charset="2"/>
              <a:buNone/>
            </a:pPr>
            <a:r>
              <a:rPr lang="ru-RU" altLang="ru-RU" sz="3200" dirty="0">
                <a:solidFill>
                  <a:srgbClr val="002060"/>
                </a:solidFill>
              </a:rPr>
              <a:t>К работам на высоте </a:t>
            </a:r>
            <a:r>
              <a:rPr lang="ru-RU" altLang="ru-RU" sz="3200" dirty="0" smtClean="0">
                <a:solidFill>
                  <a:srgbClr val="002060"/>
                </a:solidFill>
              </a:rPr>
              <a:t>также относятся </a:t>
            </a:r>
            <a:r>
              <a:rPr lang="ru-RU" altLang="ru-RU" sz="3200" dirty="0">
                <a:solidFill>
                  <a:srgbClr val="002060"/>
                </a:solidFill>
              </a:rPr>
              <a:t>работы:</a:t>
            </a:r>
          </a:p>
        </p:txBody>
      </p:sp>
      <p:grpSp>
        <p:nvGrpSpPr>
          <p:cNvPr id="7" name="Group 245"/>
          <p:cNvGrpSpPr>
            <a:grpSpLocks/>
          </p:cNvGrpSpPr>
          <p:nvPr/>
        </p:nvGrpSpPr>
        <p:grpSpPr bwMode="auto">
          <a:xfrm>
            <a:off x="999781" y="1246903"/>
            <a:ext cx="7823844" cy="5131111"/>
            <a:chOff x="755601" y="2060847"/>
            <a:chExt cx="7632823" cy="4366420"/>
          </a:xfrm>
        </p:grpSpPr>
        <p:grpSp>
          <p:nvGrpSpPr>
            <p:cNvPr id="8" name="Group 505"/>
            <p:cNvGrpSpPr>
              <a:grpSpLocks/>
            </p:cNvGrpSpPr>
            <p:nvPr/>
          </p:nvGrpSpPr>
          <p:grpSpPr bwMode="auto">
            <a:xfrm>
              <a:off x="3543687" y="3324857"/>
              <a:ext cx="2744439" cy="3102410"/>
              <a:chOff x="8009724" y="3315826"/>
              <a:chExt cx="1312742" cy="1636421"/>
            </a:xfrm>
          </p:grpSpPr>
          <p:pic>
            <p:nvPicPr>
              <p:cNvPr id="10" name="Picture 4" descr="http://www.pt72.ru/data/big/18189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724" y="3429852"/>
                <a:ext cx="1312742" cy="152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42"/>
              <p:cNvGrpSpPr>
                <a:grpSpLocks/>
              </p:cNvGrpSpPr>
              <p:nvPr/>
            </p:nvGrpSpPr>
            <p:grpSpPr bwMode="auto">
              <a:xfrm>
                <a:off x="8293179" y="3315826"/>
                <a:ext cx="243331" cy="367560"/>
                <a:chOff x="1111" y="442"/>
                <a:chExt cx="363" cy="577"/>
              </a:xfrm>
            </p:grpSpPr>
            <p:sp>
              <p:nvSpPr>
                <p:cNvPr id="12" name="Oval 43"/>
                <p:cNvSpPr>
                  <a:spLocks noChangeArrowheads="1"/>
                </p:cNvSpPr>
                <p:nvPr/>
              </p:nvSpPr>
              <p:spPr bwMode="auto">
                <a:xfrm>
                  <a:off x="1206" y="467"/>
                  <a:ext cx="170" cy="154"/>
                </a:xfrm>
                <a:prstGeom prst="ellipse">
                  <a:avLst/>
                </a:prstGeom>
                <a:solidFill>
                  <a:srgbClr val="FD9DC6"/>
                </a:solidFill>
                <a:ln w="9525">
                  <a:solidFill>
                    <a:schemeClr val="tx1"/>
                  </a:solidFill>
                  <a:round/>
                  <a:headEnd/>
                  <a:tailEnd/>
                </a:ln>
              </p:spPr>
              <p:txBody>
                <a:bodyPr wrap="none" anchor="ctr"/>
                <a:lstStyle>
                  <a:lvl1pPr>
                    <a:spcBef>
                      <a:spcPct val="20000"/>
                    </a:spcBef>
                    <a:buClr>
                      <a:srgbClr val="EDD24D"/>
                    </a:buClr>
                    <a:buFont typeface="Wingdings 3" panose="05040102010807070707" pitchFamily="18" charset="2"/>
                    <a:buChar char="}"/>
                    <a:defRPr sz="2800" b="1">
                      <a:solidFill>
                        <a:srgbClr val="4D4D4D"/>
                      </a:solidFill>
                      <a:latin typeface="Calibri" panose="020F0502020204030204" pitchFamily="34" charset="0"/>
                      <a:cs typeface="Times New Roman" panose="02020603050405020304" pitchFamily="18" charset="0"/>
                    </a:defRPr>
                  </a:lvl1pPr>
                  <a:lvl2pPr marL="742950" indent="-285750">
                    <a:spcBef>
                      <a:spcPct val="20000"/>
                    </a:spcBef>
                    <a:buClr>
                      <a:srgbClr val="EDD24D"/>
                    </a:buClr>
                    <a:buChar char="–"/>
                    <a:defRPr sz="2400">
                      <a:solidFill>
                        <a:srgbClr val="4D4D4D"/>
                      </a:solidFill>
                      <a:latin typeface="Calibri" panose="020F0502020204030204" pitchFamily="34" charset="0"/>
                      <a:cs typeface="Times New Roman" panose="02020603050405020304" pitchFamily="18" charset="0"/>
                    </a:defRPr>
                  </a:lvl2pPr>
                  <a:lvl3pPr marL="1143000" indent="-228600">
                    <a:spcBef>
                      <a:spcPct val="20000"/>
                    </a:spcBef>
                    <a:buClr>
                      <a:srgbClr val="EDD24D"/>
                    </a:buClr>
                    <a:buChar char="•"/>
                    <a:defRPr sz="2000" i="1">
                      <a:solidFill>
                        <a:srgbClr val="4D4D4D"/>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endParaRPr lang="ru-RU" altLang="ru-RU" sz="2400">
                    <a:solidFill>
                      <a:schemeClr val="tx1"/>
                    </a:solidFill>
                    <a:latin typeface="Times New Roman" panose="02020603050405020304" pitchFamily="18" charset="0"/>
                  </a:endParaRPr>
                </a:p>
              </p:txBody>
            </p:sp>
            <p:sp>
              <p:nvSpPr>
                <p:cNvPr id="13" name="Rectangle 44"/>
                <p:cNvSpPr>
                  <a:spLocks noChangeArrowheads="1"/>
                </p:cNvSpPr>
                <p:nvPr/>
              </p:nvSpPr>
              <p:spPr bwMode="auto">
                <a:xfrm>
                  <a:off x="1274" y="621"/>
                  <a:ext cx="34" cy="217"/>
                </a:xfrm>
                <a:prstGeom prst="rect">
                  <a:avLst/>
                </a:prstGeom>
                <a:solidFill>
                  <a:schemeClr val="tx2"/>
                </a:solidFill>
                <a:ln w="9525">
                  <a:solidFill>
                    <a:schemeClr val="tx1"/>
                  </a:solidFill>
                  <a:miter lim="800000"/>
                  <a:headEnd/>
                  <a:tailEnd/>
                </a:ln>
              </p:spPr>
              <p:txBody>
                <a:bodyPr wrap="none" anchor="ctr"/>
                <a:lstStyle>
                  <a:lvl1pPr>
                    <a:spcBef>
                      <a:spcPct val="20000"/>
                    </a:spcBef>
                    <a:buClr>
                      <a:srgbClr val="EDD24D"/>
                    </a:buClr>
                    <a:buFont typeface="Wingdings 3" panose="05040102010807070707" pitchFamily="18" charset="2"/>
                    <a:buChar char="}"/>
                    <a:defRPr sz="2800" b="1">
                      <a:solidFill>
                        <a:srgbClr val="4D4D4D"/>
                      </a:solidFill>
                      <a:latin typeface="Calibri" panose="020F0502020204030204" pitchFamily="34" charset="0"/>
                      <a:cs typeface="Times New Roman" panose="02020603050405020304" pitchFamily="18" charset="0"/>
                    </a:defRPr>
                  </a:lvl1pPr>
                  <a:lvl2pPr marL="742950" indent="-285750">
                    <a:spcBef>
                      <a:spcPct val="20000"/>
                    </a:spcBef>
                    <a:buClr>
                      <a:srgbClr val="EDD24D"/>
                    </a:buClr>
                    <a:buChar char="–"/>
                    <a:defRPr sz="2400">
                      <a:solidFill>
                        <a:srgbClr val="4D4D4D"/>
                      </a:solidFill>
                      <a:latin typeface="Calibri" panose="020F0502020204030204" pitchFamily="34" charset="0"/>
                      <a:cs typeface="Times New Roman" panose="02020603050405020304" pitchFamily="18" charset="0"/>
                    </a:defRPr>
                  </a:lvl2pPr>
                  <a:lvl3pPr marL="1143000" indent="-228600">
                    <a:spcBef>
                      <a:spcPct val="20000"/>
                    </a:spcBef>
                    <a:buClr>
                      <a:srgbClr val="EDD24D"/>
                    </a:buClr>
                    <a:buChar char="•"/>
                    <a:defRPr sz="2000" i="1">
                      <a:solidFill>
                        <a:srgbClr val="4D4D4D"/>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endParaRPr lang="ru-RU" altLang="ru-RU" sz="2400">
                    <a:solidFill>
                      <a:schemeClr val="tx1"/>
                    </a:solidFill>
                    <a:latin typeface="Times New Roman" panose="02020603050405020304" pitchFamily="18" charset="0"/>
                  </a:endParaRPr>
                </a:p>
              </p:txBody>
            </p:sp>
            <p:sp>
              <p:nvSpPr>
                <p:cNvPr id="14" name="Line 45"/>
                <p:cNvSpPr>
                  <a:spLocks noChangeShapeType="1"/>
                </p:cNvSpPr>
                <p:nvPr/>
              </p:nvSpPr>
              <p:spPr bwMode="auto">
                <a:xfrm flipH="1">
                  <a:off x="1206" y="838"/>
                  <a:ext cx="68"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 name="Line 46"/>
                <p:cNvSpPr>
                  <a:spLocks noChangeShapeType="1"/>
                </p:cNvSpPr>
                <p:nvPr/>
              </p:nvSpPr>
              <p:spPr bwMode="auto">
                <a:xfrm>
                  <a:off x="1308" y="838"/>
                  <a:ext cx="68"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 name="Line 47"/>
                <p:cNvSpPr>
                  <a:spLocks noChangeShapeType="1"/>
                </p:cNvSpPr>
                <p:nvPr/>
              </p:nvSpPr>
              <p:spPr bwMode="auto">
                <a:xfrm flipH="1">
                  <a:off x="1139" y="652"/>
                  <a:ext cx="135" cy="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 name="Line 48"/>
                <p:cNvSpPr>
                  <a:spLocks noChangeShapeType="1"/>
                </p:cNvSpPr>
                <p:nvPr/>
              </p:nvSpPr>
              <p:spPr bwMode="auto">
                <a:xfrm>
                  <a:off x="1308" y="652"/>
                  <a:ext cx="135" cy="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 name="Oval 49"/>
                <p:cNvSpPr>
                  <a:spLocks noChangeArrowheads="1"/>
                </p:cNvSpPr>
                <p:nvPr/>
              </p:nvSpPr>
              <p:spPr bwMode="auto">
                <a:xfrm>
                  <a:off x="1241" y="529"/>
                  <a:ext cx="33" cy="30"/>
                </a:xfrm>
                <a:prstGeom prst="ellipse">
                  <a:avLst/>
                </a:prstGeom>
                <a:solidFill>
                  <a:schemeClr val="tx1"/>
                </a:solidFill>
                <a:ln w="9525">
                  <a:solidFill>
                    <a:schemeClr val="tx1"/>
                  </a:solidFill>
                  <a:round/>
                  <a:headEnd/>
                  <a:tailEnd/>
                </a:ln>
              </p:spPr>
              <p:txBody>
                <a:bodyPr wrap="none" anchor="ctr"/>
                <a:lstStyle>
                  <a:lvl1pPr>
                    <a:spcBef>
                      <a:spcPct val="20000"/>
                    </a:spcBef>
                    <a:buClr>
                      <a:srgbClr val="EDD24D"/>
                    </a:buClr>
                    <a:buFont typeface="Wingdings 3" panose="05040102010807070707" pitchFamily="18" charset="2"/>
                    <a:buChar char="}"/>
                    <a:defRPr sz="2800" b="1">
                      <a:solidFill>
                        <a:srgbClr val="4D4D4D"/>
                      </a:solidFill>
                      <a:latin typeface="Calibri" panose="020F0502020204030204" pitchFamily="34" charset="0"/>
                      <a:cs typeface="Times New Roman" panose="02020603050405020304" pitchFamily="18" charset="0"/>
                    </a:defRPr>
                  </a:lvl1pPr>
                  <a:lvl2pPr marL="742950" indent="-285750">
                    <a:spcBef>
                      <a:spcPct val="20000"/>
                    </a:spcBef>
                    <a:buClr>
                      <a:srgbClr val="EDD24D"/>
                    </a:buClr>
                    <a:buChar char="–"/>
                    <a:defRPr sz="2400">
                      <a:solidFill>
                        <a:srgbClr val="4D4D4D"/>
                      </a:solidFill>
                      <a:latin typeface="Calibri" panose="020F0502020204030204" pitchFamily="34" charset="0"/>
                      <a:cs typeface="Times New Roman" panose="02020603050405020304" pitchFamily="18" charset="0"/>
                    </a:defRPr>
                  </a:lvl2pPr>
                  <a:lvl3pPr marL="1143000" indent="-228600">
                    <a:spcBef>
                      <a:spcPct val="20000"/>
                    </a:spcBef>
                    <a:buClr>
                      <a:srgbClr val="EDD24D"/>
                    </a:buClr>
                    <a:buChar char="•"/>
                    <a:defRPr sz="2000" i="1">
                      <a:solidFill>
                        <a:srgbClr val="4D4D4D"/>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endParaRPr lang="ru-RU" altLang="ru-RU" sz="2400">
                    <a:solidFill>
                      <a:schemeClr val="tx1"/>
                    </a:solidFill>
                    <a:latin typeface="Times New Roman" panose="02020603050405020304" pitchFamily="18" charset="0"/>
                  </a:endParaRPr>
                </a:p>
              </p:txBody>
            </p:sp>
            <p:sp>
              <p:nvSpPr>
                <p:cNvPr id="19" name="Oval 50"/>
                <p:cNvSpPr>
                  <a:spLocks noChangeArrowheads="1"/>
                </p:cNvSpPr>
                <p:nvPr/>
              </p:nvSpPr>
              <p:spPr bwMode="auto">
                <a:xfrm>
                  <a:off x="1309" y="529"/>
                  <a:ext cx="33" cy="30"/>
                </a:xfrm>
                <a:prstGeom prst="ellipse">
                  <a:avLst/>
                </a:prstGeom>
                <a:solidFill>
                  <a:schemeClr val="tx1"/>
                </a:solidFill>
                <a:ln w="9525">
                  <a:solidFill>
                    <a:schemeClr val="tx1"/>
                  </a:solidFill>
                  <a:round/>
                  <a:headEnd/>
                  <a:tailEnd/>
                </a:ln>
              </p:spPr>
              <p:txBody>
                <a:bodyPr wrap="none" anchor="ctr"/>
                <a:lstStyle>
                  <a:lvl1pPr>
                    <a:spcBef>
                      <a:spcPct val="20000"/>
                    </a:spcBef>
                    <a:buClr>
                      <a:srgbClr val="EDD24D"/>
                    </a:buClr>
                    <a:buFont typeface="Wingdings 3" panose="05040102010807070707" pitchFamily="18" charset="2"/>
                    <a:buChar char="}"/>
                    <a:defRPr sz="2800" b="1">
                      <a:solidFill>
                        <a:srgbClr val="4D4D4D"/>
                      </a:solidFill>
                      <a:latin typeface="Calibri" panose="020F0502020204030204" pitchFamily="34" charset="0"/>
                      <a:cs typeface="Times New Roman" panose="02020603050405020304" pitchFamily="18" charset="0"/>
                    </a:defRPr>
                  </a:lvl1pPr>
                  <a:lvl2pPr marL="742950" indent="-285750">
                    <a:spcBef>
                      <a:spcPct val="20000"/>
                    </a:spcBef>
                    <a:buClr>
                      <a:srgbClr val="EDD24D"/>
                    </a:buClr>
                    <a:buChar char="–"/>
                    <a:defRPr sz="2400">
                      <a:solidFill>
                        <a:srgbClr val="4D4D4D"/>
                      </a:solidFill>
                      <a:latin typeface="Calibri" panose="020F0502020204030204" pitchFamily="34" charset="0"/>
                      <a:cs typeface="Times New Roman" panose="02020603050405020304" pitchFamily="18" charset="0"/>
                    </a:defRPr>
                  </a:lvl2pPr>
                  <a:lvl3pPr marL="1143000" indent="-228600">
                    <a:spcBef>
                      <a:spcPct val="20000"/>
                    </a:spcBef>
                    <a:buClr>
                      <a:srgbClr val="EDD24D"/>
                    </a:buClr>
                    <a:buChar char="•"/>
                    <a:defRPr sz="2000" i="1">
                      <a:solidFill>
                        <a:srgbClr val="4D4D4D"/>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endParaRPr lang="ru-RU" altLang="ru-RU" sz="2400">
                    <a:solidFill>
                      <a:schemeClr val="tx1"/>
                    </a:solidFill>
                    <a:latin typeface="Times New Roman" panose="02020603050405020304" pitchFamily="18" charset="0"/>
                  </a:endParaRPr>
                </a:p>
              </p:txBody>
            </p:sp>
            <p:sp>
              <p:nvSpPr>
                <p:cNvPr id="20" name="AutoShape 51"/>
                <p:cNvSpPr>
                  <a:spLocks noChangeArrowheads="1"/>
                </p:cNvSpPr>
                <p:nvPr/>
              </p:nvSpPr>
              <p:spPr bwMode="auto">
                <a:xfrm rot="16200000">
                  <a:off x="1236" y="396"/>
                  <a:ext cx="78" cy="170"/>
                </a:xfrm>
                <a:prstGeom prst="flowChartDelay">
                  <a:avLst/>
                </a:prstGeom>
                <a:solidFill>
                  <a:schemeClr val="tx2"/>
                </a:solidFill>
                <a:ln w="9525">
                  <a:solidFill>
                    <a:schemeClr val="tx1"/>
                  </a:solidFill>
                  <a:miter lim="800000"/>
                  <a:headEnd/>
                  <a:tailEnd/>
                </a:ln>
              </p:spPr>
              <p:txBody>
                <a:bodyPr wrap="none" anchor="ctr"/>
                <a:lstStyle>
                  <a:lvl1pPr>
                    <a:spcBef>
                      <a:spcPct val="20000"/>
                    </a:spcBef>
                    <a:buClr>
                      <a:srgbClr val="EDD24D"/>
                    </a:buClr>
                    <a:buFont typeface="Wingdings 3" panose="05040102010807070707" pitchFamily="18" charset="2"/>
                    <a:buChar char="}"/>
                    <a:defRPr sz="2800" b="1">
                      <a:solidFill>
                        <a:srgbClr val="4D4D4D"/>
                      </a:solidFill>
                      <a:latin typeface="Calibri" panose="020F0502020204030204" pitchFamily="34" charset="0"/>
                      <a:cs typeface="Times New Roman" panose="02020603050405020304" pitchFamily="18" charset="0"/>
                    </a:defRPr>
                  </a:lvl1pPr>
                  <a:lvl2pPr marL="742950" indent="-285750">
                    <a:spcBef>
                      <a:spcPct val="20000"/>
                    </a:spcBef>
                    <a:buClr>
                      <a:srgbClr val="EDD24D"/>
                    </a:buClr>
                    <a:buChar char="–"/>
                    <a:defRPr sz="2400">
                      <a:solidFill>
                        <a:srgbClr val="4D4D4D"/>
                      </a:solidFill>
                      <a:latin typeface="Calibri" panose="020F0502020204030204" pitchFamily="34" charset="0"/>
                      <a:cs typeface="Times New Roman" panose="02020603050405020304" pitchFamily="18" charset="0"/>
                    </a:defRPr>
                  </a:lvl2pPr>
                  <a:lvl3pPr marL="1143000" indent="-228600">
                    <a:spcBef>
                      <a:spcPct val="20000"/>
                    </a:spcBef>
                    <a:buClr>
                      <a:srgbClr val="EDD24D"/>
                    </a:buClr>
                    <a:buChar char="•"/>
                    <a:defRPr sz="2000" i="1">
                      <a:solidFill>
                        <a:srgbClr val="4D4D4D"/>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endParaRPr lang="ru-RU" altLang="ru-RU" sz="2400">
                    <a:solidFill>
                      <a:schemeClr val="tx1"/>
                    </a:solidFill>
                    <a:latin typeface="Times New Roman" panose="02020603050405020304" pitchFamily="18" charset="0"/>
                  </a:endParaRPr>
                </a:p>
              </p:txBody>
            </p:sp>
            <p:sp>
              <p:nvSpPr>
                <p:cNvPr id="21" name="Oval 52"/>
                <p:cNvSpPr>
                  <a:spLocks noChangeArrowheads="1"/>
                </p:cNvSpPr>
                <p:nvPr/>
              </p:nvSpPr>
              <p:spPr bwMode="auto">
                <a:xfrm>
                  <a:off x="1121" y="988"/>
                  <a:ext cx="102" cy="31"/>
                </a:xfrm>
                <a:prstGeom prst="ellipse">
                  <a:avLst/>
                </a:prstGeom>
                <a:solidFill>
                  <a:schemeClr val="tx1"/>
                </a:solidFill>
                <a:ln w="9525">
                  <a:solidFill>
                    <a:schemeClr val="tx1"/>
                  </a:solidFill>
                  <a:round/>
                  <a:headEnd/>
                  <a:tailEnd/>
                </a:ln>
              </p:spPr>
              <p:txBody>
                <a:bodyPr wrap="none" anchor="ctr"/>
                <a:lstStyle>
                  <a:lvl1pPr>
                    <a:spcBef>
                      <a:spcPct val="20000"/>
                    </a:spcBef>
                    <a:buClr>
                      <a:srgbClr val="EDD24D"/>
                    </a:buClr>
                    <a:buFont typeface="Wingdings 3" panose="05040102010807070707" pitchFamily="18" charset="2"/>
                    <a:buChar char="}"/>
                    <a:defRPr sz="2800" b="1">
                      <a:solidFill>
                        <a:srgbClr val="4D4D4D"/>
                      </a:solidFill>
                      <a:latin typeface="Calibri" panose="020F0502020204030204" pitchFamily="34" charset="0"/>
                      <a:cs typeface="Times New Roman" panose="02020603050405020304" pitchFamily="18" charset="0"/>
                    </a:defRPr>
                  </a:lvl1pPr>
                  <a:lvl2pPr marL="742950" indent="-285750">
                    <a:spcBef>
                      <a:spcPct val="20000"/>
                    </a:spcBef>
                    <a:buClr>
                      <a:srgbClr val="EDD24D"/>
                    </a:buClr>
                    <a:buChar char="–"/>
                    <a:defRPr sz="2400">
                      <a:solidFill>
                        <a:srgbClr val="4D4D4D"/>
                      </a:solidFill>
                      <a:latin typeface="Calibri" panose="020F0502020204030204" pitchFamily="34" charset="0"/>
                      <a:cs typeface="Times New Roman" panose="02020603050405020304" pitchFamily="18" charset="0"/>
                    </a:defRPr>
                  </a:lvl2pPr>
                  <a:lvl3pPr marL="1143000" indent="-228600">
                    <a:spcBef>
                      <a:spcPct val="20000"/>
                    </a:spcBef>
                    <a:buClr>
                      <a:srgbClr val="EDD24D"/>
                    </a:buClr>
                    <a:buChar char="•"/>
                    <a:defRPr sz="2000" i="1">
                      <a:solidFill>
                        <a:srgbClr val="4D4D4D"/>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endParaRPr lang="ru-RU" altLang="ru-RU" sz="2400">
                    <a:solidFill>
                      <a:schemeClr val="tx1"/>
                    </a:solidFill>
                    <a:latin typeface="Times New Roman" panose="02020603050405020304" pitchFamily="18" charset="0"/>
                  </a:endParaRPr>
                </a:p>
              </p:txBody>
            </p:sp>
            <p:sp>
              <p:nvSpPr>
                <p:cNvPr id="22" name="Oval 53"/>
                <p:cNvSpPr>
                  <a:spLocks noChangeArrowheads="1"/>
                </p:cNvSpPr>
                <p:nvPr/>
              </p:nvSpPr>
              <p:spPr bwMode="auto">
                <a:xfrm>
                  <a:off x="1360" y="988"/>
                  <a:ext cx="101" cy="31"/>
                </a:xfrm>
                <a:prstGeom prst="ellipse">
                  <a:avLst/>
                </a:prstGeom>
                <a:solidFill>
                  <a:schemeClr val="tx1"/>
                </a:solidFill>
                <a:ln w="9525">
                  <a:solidFill>
                    <a:schemeClr val="tx1"/>
                  </a:solidFill>
                  <a:round/>
                  <a:headEnd/>
                  <a:tailEnd/>
                </a:ln>
              </p:spPr>
              <p:txBody>
                <a:bodyPr wrap="none" anchor="ctr"/>
                <a:lstStyle>
                  <a:lvl1pPr>
                    <a:spcBef>
                      <a:spcPct val="20000"/>
                    </a:spcBef>
                    <a:buClr>
                      <a:srgbClr val="EDD24D"/>
                    </a:buClr>
                    <a:buFont typeface="Wingdings 3" panose="05040102010807070707" pitchFamily="18" charset="2"/>
                    <a:buChar char="}"/>
                    <a:defRPr sz="2800" b="1">
                      <a:solidFill>
                        <a:srgbClr val="4D4D4D"/>
                      </a:solidFill>
                      <a:latin typeface="Calibri" panose="020F0502020204030204" pitchFamily="34" charset="0"/>
                      <a:cs typeface="Times New Roman" panose="02020603050405020304" pitchFamily="18" charset="0"/>
                    </a:defRPr>
                  </a:lvl1pPr>
                  <a:lvl2pPr marL="742950" indent="-285750">
                    <a:spcBef>
                      <a:spcPct val="20000"/>
                    </a:spcBef>
                    <a:buClr>
                      <a:srgbClr val="EDD24D"/>
                    </a:buClr>
                    <a:buChar char="–"/>
                    <a:defRPr sz="2400">
                      <a:solidFill>
                        <a:srgbClr val="4D4D4D"/>
                      </a:solidFill>
                      <a:latin typeface="Calibri" panose="020F0502020204030204" pitchFamily="34" charset="0"/>
                      <a:cs typeface="Times New Roman" panose="02020603050405020304" pitchFamily="18" charset="0"/>
                    </a:defRPr>
                  </a:lvl2pPr>
                  <a:lvl3pPr marL="1143000" indent="-228600">
                    <a:spcBef>
                      <a:spcPct val="20000"/>
                    </a:spcBef>
                    <a:buClr>
                      <a:srgbClr val="EDD24D"/>
                    </a:buClr>
                    <a:buChar char="•"/>
                    <a:defRPr sz="2000" i="1">
                      <a:solidFill>
                        <a:srgbClr val="4D4D4D"/>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endParaRPr lang="ru-RU" altLang="ru-RU" sz="2400">
                    <a:solidFill>
                      <a:schemeClr val="tx1"/>
                    </a:solidFill>
                    <a:latin typeface="Times New Roman" panose="02020603050405020304" pitchFamily="18" charset="0"/>
                  </a:endParaRPr>
                </a:p>
              </p:txBody>
            </p:sp>
            <p:sp>
              <p:nvSpPr>
                <p:cNvPr id="23" name="Oval 54"/>
                <p:cNvSpPr>
                  <a:spLocks noChangeArrowheads="1"/>
                </p:cNvSpPr>
                <p:nvPr/>
              </p:nvSpPr>
              <p:spPr bwMode="auto">
                <a:xfrm>
                  <a:off x="1440" y="710"/>
                  <a:ext cx="34" cy="31"/>
                </a:xfrm>
                <a:prstGeom prst="ellipse">
                  <a:avLst/>
                </a:prstGeom>
                <a:solidFill>
                  <a:srgbClr val="FD9DC6"/>
                </a:solidFill>
                <a:ln w="9525">
                  <a:solidFill>
                    <a:schemeClr val="tx1"/>
                  </a:solidFill>
                  <a:round/>
                  <a:headEnd/>
                  <a:tailEnd/>
                </a:ln>
              </p:spPr>
              <p:txBody>
                <a:bodyPr wrap="none" anchor="ctr"/>
                <a:lstStyle>
                  <a:lvl1pPr>
                    <a:spcBef>
                      <a:spcPct val="20000"/>
                    </a:spcBef>
                    <a:buClr>
                      <a:srgbClr val="EDD24D"/>
                    </a:buClr>
                    <a:buFont typeface="Wingdings 3" panose="05040102010807070707" pitchFamily="18" charset="2"/>
                    <a:buChar char="}"/>
                    <a:defRPr sz="2800" b="1">
                      <a:solidFill>
                        <a:srgbClr val="4D4D4D"/>
                      </a:solidFill>
                      <a:latin typeface="Calibri" panose="020F0502020204030204" pitchFamily="34" charset="0"/>
                      <a:cs typeface="Times New Roman" panose="02020603050405020304" pitchFamily="18" charset="0"/>
                    </a:defRPr>
                  </a:lvl1pPr>
                  <a:lvl2pPr marL="742950" indent="-285750">
                    <a:spcBef>
                      <a:spcPct val="20000"/>
                    </a:spcBef>
                    <a:buClr>
                      <a:srgbClr val="EDD24D"/>
                    </a:buClr>
                    <a:buChar char="–"/>
                    <a:defRPr sz="2400">
                      <a:solidFill>
                        <a:srgbClr val="4D4D4D"/>
                      </a:solidFill>
                      <a:latin typeface="Calibri" panose="020F0502020204030204" pitchFamily="34" charset="0"/>
                      <a:cs typeface="Times New Roman" panose="02020603050405020304" pitchFamily="18" charset="0"/>
                    </a:defRPr>
                  </a:lvl2pPr>
                  <a:lvl3pPr marL="1143000" indent="-228600">
                    <a:spcBef>
                      <a:spcPct val="20000"/>
                    </a:spcBef>
                    <a:buClr>
                      <a:srgbClr val="EDD24D"/>
                    </a:buClr>
                    <a:buChar char="•"/>
                    <a:defRPr sz="2000" i="1">
                      <a:solidFill>
                        <a:srgbClr val="4D4D4D"/>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endParaRPr lang="ru-RU" altLang="ru-RU" sz="2400">
                    <a:solidFill>
                      <a:schemeClr val="tx1"/>
                    </a:solidFill>
                    <a:latin typeface="Times New Roman" panose="02020603050405020304" pitchFamily="18" charset="0"/>
                  </a:endParaRPr>
                </a:p>
              </p:txBody>
            </p:sp>
            <p:sp>
              <p:nvSpPr>
                <p:cNvPr id="24" name="Oval 55"/>
                <p:cNvSpPr>
                  <a:spLocks noChangeArrowheads="1"/>
                </p:cNvSpPr>
                <p:nvPr/>
              </p:nvSpPr>
              <p:spPr bwMode="auto">
                <a:xfrm>
                  <a:off x="1111" y="711"/>
                  <a:ext cx="34" cy="31"/>
                </a:xfrm>
                <a:prstGeom prst="ellipse">
                  <a:avLst/>
                </a:prstGeom>
                <a:solidFill>
                  <a:srgbClr val="FD9DC6"/>
                </a:solidFill>
                <a:ln w="9525">
                  <a:solidFill>
                    <a:schemeClr val="tx1"/>
                  </a:solidFill>
                  <a:round/>
                  <a:headEnd/>
                  <a:tailEnd/>
                </a:ln>
              </p:spPr>
              <p:txBody>
                <a:bodyPr wrap="none" anchor="ctr"/>
                <a:lstStyle>
                  <a:lvl1pPr>
                    <a:spcBef>
                      <a:spcPct val="20000"/>
                    </a:spcBef>
                    <a:buClr>
                      <a:srgbClr val="EDD24D"/>
                    </a:buClr>
                    <a:buFont typeface="Wingdings 3" panose="05040102010807070707" pitchFamily="18" charset="2"/>
                    <a:buChar char="}"/>
                    <a:defRPr sz="2800" b="1">
                      <a:solidFill>
                        <a:srgbClr val="4D4D4D"/>
                      </a:solidFill>
                      <a:latin typeface="Calibri" panose="020F0502020204030204" pitchFamily="34" charset="0"/>
                      <a:cs typeface="Times New Roman" panose="02020603050405020304" pitchFamily="18" charset="0"/>
                    </a:defRPr>
                  </a:lvl1pPr>
                  <a:lvl2pPr marL="742950" indent="-285750">
                    <a:spcBef>
                      <a:spcPct val="20000"/>
                    </a:spcBef>
                    <a:buClr>
                      <a:srgbClr val="EDD24D"/>
                    </a:buClr>
                    <a:buChar char="–"/>
                    <a:defRPr sz="2400">
                      <a:solidFill>
                        <a:srgbClr val="4D4D4D"/>
                      </a:solidFill>
                      <a:latin typeface="Calibri" panose="020F0502020204030204" pitchFamily="34" charset="0"/>
                      <a:cs typeface="Times New Roman" panose="02020603050405020304" pitchFamily="18" charset="0"/>
                    </a:defRPr>
                  </a:lvl2pPr>
                  <a:lvl3pPr marL="1143000" indent="-228600">
                    <a:spcBef>
                      <a:spcPct val="20000"/>
                    </a:spcBef>
                    <a:buClr>
                      <a:srgbClr val="EDD24D"/>
                    </a:buClr>
                    <a:buChar char="•"/>
                    <a:defRPr sz="2000" i="1">
                      <a:solidFill>
                        <a:srgbClr val="4D4D4D"/>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endParaRPr lang="ru-RU" altLang="ru-RU" sz="2400">
                    <a:solidFill>
                      <a:schemeClr val="tx1"/>
                    </a:solidFill>
                    <a:latin typeface="Times New Roman" panose="02020603050405020304" pitchFamily="18" charset="0"/>
                  </a:endParaRPr>
                </a:p>
              </p:txBody>
            </p:sp>
          </p:grpSp>
        </p:grpSp>
        <p:sp>
          <p:nvSpPr>
            <p:cNvPr id="9" name="Rectangle 2"/>
            <p:cNvSpPr txBox="1">
              <a:spLocks noChangeArrowheads="1"/>
            </p:cNvSpPr>
            <p:nvPr/>
          </p:nvSpPr>
          <p:spPr bwMode="auto">
            <a:xfrm>
              <a:off x="755601" y="2060847"/>
              <a:ext cx="7632823" cy="119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DD24D"/>
                </a:buClr>
                <a:buFont typeface="Wingdings 3" panose="05040102010807070707" pitchFamily="18" charset="2"/>
                <a:buChar char="}"/>
                <a:defRPr sz="2800" b="1">
                  <a:solidFill>
                    <a:srgbClr val="4D4D4D"/>
                  </a:solidFill>
                  <a:latin typeface="Calibri" panose="020F0502020204030204" pitchFamily="34" charset="0"/>
                  <a:cs typeface="Times New Roman" panose="02020603050405020304" pitchFamily="18" charset="0"/>
                </a:defRPr>
              </a:lvl1pPr>
              <a:lvl2pPr marL="742950" indent="-285750">
                <a:spcBef>
                  <a:spcPct val="20000"/>
                </a:spcBef>
                <a:buClr>
                  <a:srgbClr val="EDD24D"/>
                </a:buClr>
                <a:buChar char="–"/>
                <a:defRPr sz="2400">
                  <a:solidFill>
                    <a:srgbClr val="4D4D4D"/>
                  </a:solidFill>
                  <a:latin typeface="Calibri" panose="020F0502020204030204" pitchFamily="34" charset="0"/>
                  <a:cs typeface="Times New Roman" panose="02020603050405020304" pitchFamily="18" charset="0"/>
                </a:defRPr>
              </a:lvl2pPr>
              <a:lvl3pPr marL="1143000" indent="-228600">
                <a:spcBef>
                  <a:spcPct val="20000"/>
                </a:spcBef>
                <a:buClr>
                  <a:srgbClr val="EDD24D"/>
                </a:buClr>
                <a:buChar char="•"/>
                <a:defRPr sz="2000" i="1">
                  <a:solidFill>
                    <a:srgbClr val="4D4D4D"/>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spcAft>
                  <a:spcPts val="600"/>
                </a:spcAft>
                <a:buClrTx/>
                <a:buFont typeface="Wingdings 3" panose="05040102010807070707" pitchFamily="18" charset="2"/>
                <a:buNone/>
              </a:pPr>
              <a:r>
                <a:rPr lang="ru-RU" altLang="ru-RU" sz="2400" dirty="0">
                  <a:solidFill>
                    <a:srgbClr val="002060"/>
                  </a:solidFill>
                </a:rPr>
                <a:t>производство работ с использованием подъемников, вышек, прочих механизмов, предназначенных для подъема людей в люльках (корзинах), независимо от высоты</a:t>
              </a:r>
            </a:p>
          </p:txBody>
        </p:sp>
      </p:grpSp>
    </p:spTree>
    <p:extLst>
      <p:ext uri="{BB962C8B-B14F-4D97-AF65-F5344CB8AC3E}">
        <p14:creationId xmlns:p14="http://schemas.microsoft.com/office/powerpoint/2010/main" val="294308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7239" y="444843"/>
            <a:ext cx="6274351" cy="5107459"/>
          </a:xfrm>
        </p:spPr>
        <p:txBody>
          <a:bodyPr>
            <a:noAutofit/>
          </a:bodyPr>
          <a:lstStyle/>
          <a:p>
            <a:pPr marL="92075" lvl="1" indent="0" algn="just">
              <a:buNone/>
            </a:pPr>
            <a:r>
              <a:rPr lang="ru-RU" sz="3000" dirty="0" smtClean="0"/>
              <a:t>	При </a:t>
            </a:r>
            <a:r>
              <a:rPr lang="ru-RU" sz="3000" dirty="0"/>
              <a:t>перемещении по конструкциям и высотным объектам необходимо соблюдать правила безопасности, </a:t>
            </a:r>
            <a:endParaRPr lang="ru-RU" sz="3000" dirty="0" smtClean="0"/>
          </a:p>
          <a:p>
            <a:pPr marL="92075" lvl="1" indent="0" algn="just">
              <a:buNone/>
            </a:pPr>
            <a:r>
              <a:rPr lang="ru-RU" sz="3000" dirty="0" smtClean="0"/>
              <a:t>включая </a:t>
            </a:r>
            <a:r>
              <a:rPr lang="ru-RU" sz="3000" dirty="0" smtClean="0"/>
              <a:t>использование средств </a:t>
            </a:r>
            <a:r>
              <a:rPr lang="ru-RU" sz="3000" dirty="0"/>
              <a:t>индивидуальной защиты </a:t>
            </a:r>
            <a:r>
              <a:rPr lang="ru-RU" sz="3000" dirty="0">
                <a:solidFill>
                  <a:schemeClr val="accent2"/>
                </a:solidFill>
              </a:rPr>
              <a:t>(СИЗ) </a:t>
            </a:r>
            <a:r>
              <a:rPr lang="ru-RU" sz="3000" dirty="0"/>
              <a:t>и, в некоторых случаях, </a:t>
            </a:r>
            <a:r>
              <a:rPr lang="ru-RU" sz="3000" dirty="0">
                <a:solidFill>
                  <a:schemeClr val="accent2"/>
                </a:solidFill>
              </a:rPr>
              <a:t>страховку</a:t>
            </a:r>
            <a:r>
              <a:rPr lang="ru-RU" sz="3000" dirty="0"/>
              <a:t>. </a:t>
            </a:r>
            <a:endParaRPr lang="ru-RU" sz="3000" dirty="0" smtClean="0"/>
          </a:p>
          <a:p>
            <a:pPr marL="0" lvl="1" indent="0" algn="just">
              <a:buNone/>
            </a:pPr>
            <a:r>
              <a:rPr lang="ru-RU" sz="3000" dirty="0" smtClean="0"/>
              <a:t>	Особое </a:t>
            </a:r>
            <a:r>
              <a:rPr lang="ru-RU" sz="3000" dirty="0"/>
              <a:t>внимание уделяется </a:t>
            </a:r>
            <a:r>
              <a:rPr lang="ru-RU" sz="3000" dirty="0" err="1"/>
              <a:t>самостраховке</a:t>
            </a:r>
            <a:r>
              <a:rPr lang="ru-RU" sz="3000" dirty="0"/>
              <a:t> и работе с использованием страхующего. </a:t>
            </a:r>
          </a:p>
        </p:txBody>
      </p:sp>
      <p:sp>
        <p:nvSpPr>
          <p:cNvPr id="4" name="Номер слайда 3"/>
          <p:cNvSpPr>
            <a:spLocks noGrp="1"/>
          </p:cNvSpPr>
          <p:nvPr>
            <p:ph type="sldNum" sz="quarter" idx="12"/>
          </p:nvPr>
        </p:nvSpPr>
        <p:spPr/>
        <p:txBody>
          <a:bodyPr/>
          <a:lstStyle/>
          <a:p>
            <a:fld id="{91154C18-11DF-4823-BB03-26F1416156FC}" type="slidenum">
              <a:rPr lang="ru-RU" smtClean="0"/>
              <a:t>21</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590" y="444843"/>
            <a:ext cx="5140410" cy="5324116"/>
          </a:xfrm>
          <a:prstGeom prst="rect">
            <a:avLst/>
          </a:prstGeom>
        </p:spPr>
      </p:pic>
    </p:spTree>
    <p:extLst>
      <p:ext uri="{BB962C8B-B14F-4D97-AF65-F5344CB8AC3E}">
        <p14:creationId xmlns:p14="http://schemas.microsoft.com/office/powerpoint/2010/main" val="3354637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888" y="0"/>
            <a:ext cx="11283695" cy="6858000"/>
          </a:xfrm>
        </p:spPr>
      </p:pic>
      <p:sp>
        <p:nvSpPr>
          <p:cNvPr id="4" name="Номер слайда 3"/>
          <p:cNvSpPr>
            <a:spLocks noGrp="1"/>
          </p:cNvSpPr>
          <p:nvPr>
            <p:ph type="sldNum" sz="quarter" idx="12"/>
          </p:nvPr>
        </p:nvSpPr>
        <p:spPr/>
        <p:txBody>
          <a:bodyPr/>
          <a:lstStyle/>
          <a:p>
            <a:fld id="{91154C18-11DF-4823-BB03-26F1416156FC}" type="slidenum">
              <a:rPr lang="ru-RU" smtClean="0"/>
              <a:t>22</a:t>
            </a:fld>
            <a:endParaRPr lang="ru-RU"/>
          </a:p>
        </p:txBody>
      </p:sp>
    </p:spTree>
    <p:extLst>
      <p:ext uri="{BB962C8B-B14F-4D97-AF65-F5344CB8AC3E}">
        <p14:creationId xmlns:p14="http://schemas.microsoft.com/office/powerpoint/2010/main" val="2094993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8831" y="385577"/>
            <a:ext cx="8837777" cy="5732835"/>
          </a:xfrm>
        </p:spPr>
        <p:txBody>
          <a:bodyPr>
            <a:normAutofit fontScale="92500" lnSpcReduction="10000"/>
          </a:bodyPr>
          <a:lstStyle/>
          <a:p>
            <a:pPr marL="0" indent="0" algn="just">
              <a:buNone/>
            </a:pPr>
            <a:r>
              <a:rPr lang="ru-RU" dirty="0" smtClean="0"/>
              <a:t>	</a:t>
            </a:r>
            <a:r>
              <a:rPr lang="ru-RU" sz="3600" dirty="0" smtClean="0"/>
              <a:t>Эксплуатация </a:t>
            </a:r>
            <a:r>
              <a:rPr lang="ru-RU" sz="3600" dirty="0"/>
              <a:t>лестниц, в том числе навесных, приставных, разборных передвижных, стремянок и иных (далее, если не установлено иное, – лестницы) должна осуществляться в соответствии с требованиями, установленными техническими нормативными правовыми актами</a:t>
            </a:r>
            <a:r>
              <a:rPr lang="ru-RU" sz="3600" dirty="0" smtClean="0"/>
              <a:t>,</a:t>
            </a:r>
            <a:r>
              <a:rPr lang="ru-RU" sz="3600" dirty="0"/>
              <a:t> межгосударственными стандартами, в соответствии с которыми они изготовлены, а также эксплуатационными документами изготовителей</a:t>
            </a:r>
            <a:r>
              <a:rPr lang="ru-RU" sz="3600" dirty="0" smtClean="0"/>
              <a:t>. (</a:t>
            </a:r>
            <a:r>
              <a:rPr lang="ru-RU" sz="3600" dirty="0" err="1" smtClean="0"/>
              <a:t>гл.4</a:t>
            </a:r>
            <a:r>
              <a:rPr lang="ru-RU" sz="3600" dirty="0" smtClean="0"/>
              <a:t> </a:t>
            </a:r>
            <a:r>
              <a:rPr lang="ru-RU" sz="3600" dirty="0" err="1" smtClean="0"/>
              <a:t>п.53</a:t>
            </a:r>
            <a:r>
              <a:rPr lang="ru-RU" sz="3600" dirty="0" smtClean="0"/>
              <a:t>)</a:t>
            </a:r>
            <a:endParaRPr lang="ru-RU" sz="3600" dirty="0"/>
          </a:p>
          <a:p>
            <a:pPr marL="0" indent="0">
              <a:buNone/>
            </a:pPr>
            <a:endParaRPr lang="ru-RU" dirty="0"/>
          </a:p>
        </p:txBody>
      </p:sp>
      <p:sp>
        <p:nvSpPr>
          <p:cNvPr id="4" name="Номер слайда 3"/>
          <p:cNvSpPr>
            <a:spLocks noGrp="1"/>
          </p:cNvSpPr>
          <p:nvPr>
            <p:ph type="sldNum" sz="quarter" idx="12"/>
          </p:nvPr>
        </p:nvSpPr>
        <p:spPr/>
        <p:txBody>
          <a:bodyPr/>
          <a:lstStyle/>
          <a:p>
            <a:fld id="{91154C18-11DF-4823-BB03-26F1416156FC}" type="slidenum">
              <a:rPr lang="ru-RU" smtClean="0"/>
              <a:t>23</a:t>
            </a:fld>
            <a:endParaRPr lang="ru-RU"/>
          </a:p>
        </p:txBody>
      </p:sp>
    </p:spTree>
    <p:extLst>
      <p:ext uri="{BB962C8B-B14F-4D97-AF65-F5344CB8AC3E}">
        <p14:creationId xmlns:p14="http://schemas.microsoft.com/office/powerpoint/2010/main" val="4112956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485" y="269007"/>
            <a:ext cx="8755091" cy="6231345"/>
          </a:xfrm>
        </p:spPr>
      </p:pic>
      <p:sp>
        <p:nvSpPr>
          <p:cNvPr id="4" name="Номер слайда 3"/>
          <p:cNvSpPr>
            <a:spLocks noGrp="1"/>
          </p:cNvSpPr>
          <p:nvPr>
            <p:ph type="sldNum" sz="quarter" idx="12"/>
          </p:nvPr>
        </p:nvSpPr>
        <p:spPr/>
        <p:txBody>
          <a:bodyPr/>
          <a:lstStyle/>
          <a:p>
            <a:fld id="{91154C18-11DF-4823-BB03-26F1416156FC}" type="slidenum">
              <a:rPr lang="ru-RU" smtClean="0"/>
              <a:t>24</a:t>
            </a:fld>
            <a:endParaRPr lang="ru-RU"/>
          </a:p>
        </p:txBody>
      </p:sp>
    </p:spTree>
    <p:extLst>
      <p:ext uri="{BB962C8B-B14F-4D97-AF65-F5344CB8AC3E}">
        <p14:creationId xmlns:p14="http://schemas.microsoft.com/office/powerpoint/2010/main" val="494777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48" y="0"/>
            <a:ext cx="11411712" cy="6858000"/>
          </a:xfrm>
        </p:spPr>
      </p:pic>
      <p:sp>
        <p:nvSpPr>
          <p:cNvPr id="4" name="Номер слайда 3"/>
          <p:cNvSpPr>
            <a:spLocks noGrp="1"/>
          </p:cNvSpPr>
          <p:nvPr>
            <p:ph type="sldNum" sz="quarter" idx="12"/>
          </p:nvPr>
        </p:nvSpPr>
        <p:spPr/>
        <p:txBody>
          <a:bodyPr/>
          <a:lstStyle/>
          <a:p>
            <a:fld id="{91154C18-11DF-4823-BB03-26F1416156FC}" type="slidenum">
              <a:rPr lang="ru-RU" smtClean="0"/>
              <a:t>25</a:t>
            </a:fld>
            <a:endParaRPr lang="ru-RU"/>
          </a:p>
        </p:txBody>
      </p:sp>
    </p:spTree>
    <p:extLst>
      <p:ext uri="{BB962C8B-B14F-4D97-AF65-F5344CB8AC3E}">
        <p14:creationId xmlns:p14="http://schemas.microsoft.com/office/powerpoint/2010/main" val="3852581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 y="0"/>
            <a:ext cx="11759184" cy="6858000"/>
          </a:xfrm>
        </p:spPr>
      </p:pic>
      <p:sp>
        <p:nvSpPr>
          <p:cNvPr id="4" name="Номер слайда 3"/>
          <p:cNvSpPr>
            <a:spLocks noGrp="1"/>
          </p:cNvSpPr>
          <p:nvPr>
            <p:ph type="sldNum" sz="quarter" idx="12"/>
          </p:nvPr>
        </p:nvSpPr>
        <p:spPr/>
        <p:txBody>
          <a:bodyPr/>
          <a:lstStyle/>
          <a:p>
            <a:fld id="{91154C18-11DF-4823-BB03-26F1416156FC}" type="slidenum">
              <a:rPr lang="ru-RU" smtClean="0"/>
              <a:t>26</a:t>
            </a:fld>
            <a:endParaRPr lang="ru-RU"/>
          </a:p>
        </p:txBody>
      </p:sp>
    </p:spTree>
    <p:extLst>
      <p:ext uri="{BB962C8B-B14F-4D97-AF65-F5344CB8AC3E}">
        <p14:creationId xmlns:p14="http://schemas.microsoft.com/office/powerpoint/2010/main" val="130808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1316" y="962634"/>
            <a:ext cx="8801012" cy="5247590"/>
          </a:xfrm>
          <a:prstGeom prst="rect">
            <a:avLst/>
          </a:prstGeom>
        </p:spPr>
        <p:txBody>
          <a:bodyPr wrap="square">
            <a:spAutoFit/>
          </a:bodyPr>
          <a:lstStyle/>
          <a:p>
            <a:pPr indent="323850" algn="just">
              <a:spcBef>
                <a:spcPts val="900"/>
              </a:spcBef>
              <a:spcAft>
                <a:spcPts val="0"/>
              </a:spcAft>
            </a:pPr>
            <a:r>
              <a:rPr lang="ru-RU" sz="3200" dirty="0" smtClean="0">
                <a:effectLst/>
                <a:latin typeface="Times New Roman" panose="02020603050405020304" pitchFamily="18" charset="0"/>
                <a:ea typeface="Times New Roman" panose="02020603050405020304" pitchFamily="18" charset="0"/>
              </a:rPr>
              <a:t>Применяемые лестницы должны быть </a:t>
            </a:r>
            <a:r>
              <a:rPr lang="ru-RU" sz="3200" b="1" dirty="0" smtClean="0">
                <a:effectLst/>
                <a:latin typeface="Times New Roman" panose="02020603050405020304" pitchFamily="18" charset="0"/>
                <a:ea typeface="Times New Roman" panose="02020603050405020304" pitchFamily="18" charset="0"/>
              </a:rPr>
              <a:t>исправны.</a:t>
            </a:r>
          </a:p>
          <a:p>
            <a:pPr indent="323850" algn="just">
              <a:spcBef>
                <a:spcPts val="900"/>
              </a:spcBef>
              <a:spcAft>
                <a:spcPts val="0"/>
              </a:spcAft>
            </a:pPr>
            <a:r>
              <a:rPr lang="ru-RU" sz="3200" dirty="0" smtClean="0">
                <a:effectLst/>
                <a:latin typeface="Times New Roman" panose="02020603050405020304" pitchFamily="18" charset="0"/>
                <a:ea typeface="Times New Roman" panose="02020603050405020304" pitchFamily="18" charset="0"/>
              </a:rPr>
              <a:t>Перед эксплуатацией и периодически, но </a:t>
            </a:r>
            <a:r>
              <a:rPr lang="ru-RU" sz="3200" u="sng" dirty="0" smtClean="0">
                <a:effectLst/>
                <a:latin typeface="Times New Roman" panose="02020603050405020304" pitchFamily="18" charset="0"/>
                <a:ea typeface="Times New Roman" panose="02020603050405020304" pitchFamily="18" charset="0"/>
              </a:rPr>
              <a:t>не реже одного раза в шесть месяцев </a:t>
            </a:r>
            <a:r>
              <a:rPr lang="ru-RU" sz="3200" dirty="0" smtClean="0">
                <a:effectLst/>
                <a:latin typeface="Times New Roman" panose="02020603050405020304" pitchFamily="18" charset="0"/>
                <a:ea typeface="Times New Roman" panose="02020603050405020304" pitchFamily="18" charset="0"/>
              </a:rPr>
              <a:t>в процессе эксплуатации, а также перед непосредственным применением </a:t>
            </a:r>
            <a:r>
              <a:rPr lang="ru-RU" sz="3200" dirty="0" smtClean="0">
                <a:solidFill>
                  <a:schemeClr val="accent2"/>
                </a:solidFill>
                <a:effectLst/>
                <a:latin typeface="Times New Roman" panose="02020603050405020304" pitchFamily="18" charset="0"/>
                <a:ea typeface="Times New Roman" panose="02020603050405020304" pitchFamily="18" charset="0"/>
              </a:rPr>
              <a:t>лестницы осматриваются </a:t>
            </a:r>
            <a:r>
              <a:rPr lang="ru-RU" sz="3200" dirty="0" smtClean="0">
                <a:effectLst/>
                <a:latin typeface="Times New Roman" panose="02020603050405020304" pitchFamily="18" charset="0"/>
                <a:ea typeface="Times New Roman" panose="02020603050405020304" pitchFamily="18" charset="0"/>
              </a:rPr>
              <a:t>на предмет отсутствия дефектов.</a:t>
            </a:r>
          </a:p>
          <a:p>
            <a:pPr indent="323850" algn="just">
              <a:spcBef>
                <a:spcPts val="900"/>
              </a:spcBef>
              <a:spcAft>
                <a:spcPts val="0"/>
              </a:spcAft>
            </a:pPr>
            <a:r>
              <a:rPr lang="ru-RU" sz="3200" dirty="0" smtClean="0">
                <a:effectLst/>
                <a:latin typeface="Times New Roman" panose="02020603050405020304" pitchFamily="18" charset="0"/>
                <a:ea typeface="Times New Roman" panose="02020603050405020304" pitchFamily="18" charset="0"/>
              </a:rPr>
              <a:t>Ответственными за исправное состояние и за обеспечение проведения осмотра лестниц являются лица, выдающие лестницы.(</a:t>
            </a:r>
            <a:r>
              <a:rPr lang="ru-RU" sz="3200" dirty="0" err="1" smtClean="0">
                <a:effectLst/>
                <a:latin typeface="Times New Roman" panose="02020603050405020304" pitchFamily="18" charset="0"/>
                <a:ea typeface="Times New Roman" panose="02020603050405020304" pitchFamily="18" charset="0"/>
              </a:rPr>
              <a:t>гл4</a:t>
            </a:r>
            <a:r>
              <a:rPr lang="ru-RU" sz="3200" dirty="0" smtClean="0">
                <a:effectLst/>
                <a:latin typeface="Times New Roman" panose="02020603050405020304" pitchFamily="18" charset="0"/>
                <a:ea typeface="Times New Roman" panose="02020603050405020304" pitchFamily="18" charset="0"/>
              </a:rPr>
              <a:t> </a:t>
            </a:r>
            <a:r>
              <a:rPr lang="ru-RU" sz="3200" dirty="0" err="1" smtClean="0">
                <a:effectLst/>
                <a:latin typeface="Times New Roman" panose="02020603050405020304" pitchFamily="18" charset="0"/>
                <a:ea typeface="Times New Roman" panose="02020603050405020304" pitchFamily="18" charset="0"/>
              </a:rPr>
              <a:t>п54</a:t>
            </a:r>
            <a:r>
              <a:rPr lang="ru-RU" sz="3200" dirty="0" smtClean="0">
                <a:effectLst/>
                <a:latin typeface="Times New Roman" panose="02020603050405020304" pitchFamily="18" charset="0"/>
                <a:ea typeface="Times New Roman" panose="02020603050405020304" pitchFamily="18" charset="0"/>
              </a:rPr>
              <a:t>)</a:t>
            </a:r>
            <a:endParaRPr lang="ru-RU" sz="3200" dirty="0">
              <a:effectLst/>
              <a:latin typeface="Times New Roman" panose="02020603050405020304" pitchFamily="18" charset="0"/>
              <a:ea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91154C18-11DF-4823-BB03-26F1416156FC}" type="slidenum">
              <a:rPr lang="ru-RU" smtClean="0"/>
              <a:t>27</a:t>
            </a:fld>
            <a:endParaRPr lang="ru-RU"/>
          </a:p>
        </p:txBody>
      </p:sp>
    </p:spTree>
    <p:extLst>
      <p:ext uri="{BB962C8B-B14F-4D97-AF65-F5344CB8AC3E}">
        <p14:creationId xmlns:p14="http://schemas.microsoft.com/office/powerpoint/2010/main" val="4026403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6433" y="496787"/>
            <a:ext cx="9354172" cy="5544575"/>
          </a:xfrm>
        </p:spPr>
        <p:txBody>
          <a:bodyPr>
            <a:noAutofit/>
          </a:bodyPr>
          <a:lstStyle/>
          <a:p>
            <a:pPr algn="just"/>
            <a:r>
              <a:rPr lang="ru-RU" sz="2400" dirty="0">
                <a:latin typeface="Times New Roman" panose="02020603050405020304" pitchFamily="18" charset="0"/>
                <a:cs typeface="Times New Roman" panose="02020603050405020304" pitchFamily="18" charset="0"/>
              </a:rPr>
              <a:t>Лестницы </a:t>
            </a:r>
            <a:r>
              <a:rPr lang="ru-RU" sz="2400" u="sng" dirty="0">
                <a:latin typeface="Times New Roman" panose="02020603050405020304" pitchFamily="18" charset="0"/>
                <a:cs typeface="Times New Roman" panose="02020603050405020304" pitchFamily="18" charset="0"/>
              </a:rPr>
              <a:t>регистрируются в журнале учета и осмотра лестниц</a:t>
            </a:r>
            <a:r>
              <a:rPr lang="ru-RU" sz="2400" dirty="0">
                <a:latin typeface="Times New Roman" panose="02020603050405020304" pitchFamily="18" charset="0"/>
                <a:cs typeface="Times New Roman" panose="02020603050405020304" pitchFamily="18" charset="0"/>
              </a:rPr>
              <a:t>, который должен содержать сведения об (о) обозначении изделия (марке), принадлежности структурному подразделению организации, учетном (инвентарном) номере, дате и результатах осмотра лестниц.</a:t>
            </a:r>
          </a:p>
          <a:p>
            <a:pPr algn="just"/>
            <a:r>
              <a:rPr lang="ru-RU" sz="2400" dirty="0">
                <a:latin typeface="Times New Roman" panose="02020603050405020304" pitchFamily="18" charset="0"/>
                <a:cs typeface="Times New Roman" panose="02020603050405020304" pitchFamily="18" charset="0"/>
              </a:rPr>
              <a:t>Дата следующего осмотра, принадлежность структурному подразделению организации указываются на лестницах в порядке, установленном в организации.</a:t>
            </a:r>
          </a:p>
          <a:p>
            <a:pPr algn="just"/>
            <a:r>
              <a:rPr lang="ru-RU" sz="2400" dirty="0">
                <a:latin typeface="Times New Roman" panose="02020603050405020304" pitchFamily="18" charset="0"/>
                <a:cs typeface="Times New Roman" panose="02020603050405020304" pitchFamily="18" charset="0"/>
              </a:rPr>
              <a:t>Осмотр лестниц перед непосредственным их применением допускается осуществлять без регистрации в журнале учета и осмотра лестниц.</a:t>
            </a:r>
          </a:p>
          <a:p>
            <a:pPr algn="just"/>
            <a:r>
              <a:rPr lang="ru-RU" sz="2400" dirty="0" smtClean="0">
                <a:latin typeface="Times New Roman" panose="02020603050405020304" pitchFamily="18" charset="0"/>
                <a:cs typeface="Times New Roman" panose="02020603050405020304" pitchFamily="18" charset="0"/>
              </a:rPr>
              <a:t>Лестницы </a:t>
            </a:r>
            <a:r>
              <a:rPr lang="ru-RU" sz="2400" dirty="0">
                <a:latin typeface="Times New Roman" panose="02020603050405020304" pitchFamily="18" charset="0"/>
                <a:cs typeface="Times New Roman" panose="02020603050405020304" pitchFamily="18" charset="0"/>
              </a:rPr>
              <a:t>должны храниться в сухих помещениях, в условиях, исключающих их случайные механические повреждения.</a:t>
            </a:r>
          </a:p>
          <a:p>
            <a:pPr algn="just"/>
            <a:endParaRPr lang="ru-RU" sz="2400" dirty="0"/>
          </a:p>
        </p:txBody>
      </p:sp>
      <p:sp>
        <p:nvSpPr>
          <p:cNvPr id="4" name="Номер слайда 3"/>
          <p:cNvSpPr>
            <a:spLocks noGrp="1"/>
          </p:cNvSpPr>
          <p:nvPr>
            <p:ph type="sldNum" sz="quarter" idx="12"/>
          </p:nvPr>
        </p:nvSpPr>
        <p:spPr/>
        <p:txBody>
          <a:bodyPr/>
          <a:lstStyle/>
          <a:p>
            <a:fld id="{91154C18-11DF-4823-BB03-26F1416156FC}" type="slidenum">
              <a:rPr lang="ru-RU" smtClean="0"/>
              <a:t>28</a:t>
            </a:fld>
            <a:endParaRPr lang="ru-RU"/>
          </a:p>
        </p:txBody>
      </p:sp>
    </p:spTree>
    <p:extLst>
      <p:ext uri="{BB962C8B-B14F-4D97-AF65-F5344CB8AC3E}">
        <p14:creationId xmlns:p14="http://schemas.microsoft.com/office/powerpoint/2010/main" val="3331199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4878" y="468424"/>
            <a:ext cx="9412597" cy="5764210"/>
          </a:xfrm>
        </p:spPr>
        <p:txBody>
          <a:bodyPr/>
          <a:lstStyle/>
          <a:p>
            <a:pPr algn="just"/>
            <a:r>
              <a:rPr lang="ru-RU" sz="2400" dirty="0"/>
              <a:t>Длина приставных деревянных лестниц должна быть не более 5 м.</a:t>
            </a:r>
          </a:p>
          <a:p>
            <a:pPr algn="just"/>
            <a:r>
              <a:rPr lang="ru-RU" sz="2400" dirty="0"/>
              <a:t>Ступени деревянных лестниц должны быть врезаны в тетиву и через каждые 2 м скреплены стяжными болтами диаметром не менее 8 мм. У приставных деревянных лестниц и стремянок длиной более 3 м под ступенями устанавливается не менее двух металлических стяжных болтов, если иное не установлено эксплуатационными документами изготовителя.</a:t>
            </a:r>
          </a:p>
          <a:p>
            <a:pPr algn="just"/>
            <a:r>
              <a:rPr lang="ru-RU" sz="2400" dirty="0"/>
              <a:t>Применять деревянные лестницы, сбитые гвоздями, без скрепления </a:t>
            </a:r>
            <a:r>
              <a:rPr lang="ru-RU" sz="2400" dirty="0" err="1"/>
              <a:t>тетив</a:t>
            </a:r>
            <a:r>
              <a:rPr lang="ru-RU" sz="2400" dirty="0"/>
              <a:t> болтами и врезки ступенек в тетивы не допускается.</a:t>
            </a:r>
          </a:p>
          <a:p>
            <a:pPr algn="just"/>
            <a:r>
              <a:rPr lang="ru-RU" sz="2400" dirty="0"/>
              <a:t>Окрашивать деревянные лестницы допускается бесцветным лаком</a:t>
            </a:r>
            <a:r>
              <a:rPr lang="ru-RU" sz="2400" dirty="0" smtClean="0"/>
              <a:t>. (</a:t>
            </a:r>
            <a:r>
              <a:rPr lang="ru-RU" sz="2400" dirty="0" err="1" smtClean="0"/>
              <a:t>гл4</a:t>
            </a:r>
            <a:r>
              <a:rPr lang="ru-RU" sz="2400" dirty="0" smtClean="0"/>
              <a:t> </a:t>
            </a:r>
            <a:r>
              <a:rPr lang="ru-RU" sz="2400" dirty="0" err="1" smtClean="0"/>
              <a:t>п57</a:t>
            </a:r>
            <a:r>
              <a:rPr lang="ru-RU" sz="2400" dirty="0" smtClean="0"/>
              <a:t>)</a:t>
            </a:r>
            <a:endParaRPr lang="ru-RU" sz="2400" dirty="0"/>
          </a:p>
          <a:p>
            <a:endParaRPr lang="ru-RU" dirty="0"/>
          </a:p>
        </p:txBody>
      </p:sp>
      <p:sp>
        <p:nvSpPr>
          <p:cNvPr id="4" name="Номер слайда 3"/>
          <p:cNvSpPr>
            <a:spLocks noGrp="1"/>
          </p:cNvSpPr>
          <p:nvPr>
            <p:ph type="sldNum" sz="quarter" idx="12"/>
          </p:nvPr>
        </p:nvSpPr>
        <p:spPr/>
        <p:txBody>
          <a:bodyPr/>
          <a:lstStyle/>
          <a:p>
            <a:fld id="{91154C18-11DF-4823-BB03-26F1416156FC}" type="slidenum">
              <a:rPr lang="ru-RU" smtClean="0"/>
              <a:t>29</a:t>
            </a:fld>
            <a:endParaRPr lang="ru-RU"/>
          </a:p>
        </p:txBody>
      </p:sp>
      <p:pic>
        <p:nvPicPr>
          <p:cNvPr id="5" name="Рисунок 4">
            <a:extLst>
              <a:ext uri="{FF2B5EF4-FFF2-40B4-BE49-F238E27FC236}">
                <a16:creationId xmlns="" xmlns:a16="http://schemas.microsoft.com/office/drawing/2014/main" id="{010E4BA5-4E5C-4538-B8F0-7774F6BAECED}"/>
              </a:ext>
            </a:extLst>
          </p:cNvPr>
          <p:cNvPicPr>
            <a:picLocks noChangeAspect="1"/>
          </p:cNvPicPr>
          <p:nvPr/>
        </p:nvPicPr>
        <p:blipFill>
          <a:blip r:embed="rId2"/>
          <a:stretch>
            <a:fillRect/>
          </a:stretch>
        </p:blipFill>
        <p:spPr>
          <a:xfrm>
            <a:off x="9752388" y="0"/>
            <a:ext cx="2345124" cy="6483095"/>
          </a:xfrm>
          <a:prstGeom prst="rect">
            <a:avLst/>
          </a:prstGeom>
        </p:spPr>
      </p:pic>
    </p:spTree>
    <p:extLst>
      <p:ext uri="{BB962C8B-B14F-4D97-AF65-F5344CB8AC3E}">
        <p14:creationId xmlns:p14="http://schemas.microsoft.com/office/powerpoint/2010/main" val="1106075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677334" y="1088571"/>
            <a:ext cx="9102392" cy="365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662094" y="1530321"/>
            <a:ext cx="9422432" cy="553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677334" y="2159726"/>
            <a:ext cx="9407192" cy="365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662094" y="2626616"/>
            <a:ext cx="9422432" cy="669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662094" y="3372184"/>
            <a:ext cx="9422432" cy="716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677334" y="4164664"/>
            <a:ext cx="9407192" cy="1051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662094" y="5292424"/>
            <a:ext cx="9422432" cy="365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a:xfrm>
            <a:off x="8181360" y="6237621"/>
            <a:ext cx="683339" cy="365125"/>
          </a:xfrm>
        </p:spPr>
        <p:txBody>
          <a:bodyPr/>
          <a:lstStyle/>
          <a:p>
            <a:fld id="{91154C18-11DF-4823-BB03-26F1416156FC}" type="slidenum">
              <a:rPr lang="ru-RU" smtClean="0"/>
              <a:t>3</a:t>
            </a:fld>
            <a:endParaRPr lang="ru-RU" dirty="0"/>
          </a:p>
        </p:txBody>
      </p:sp>
      <p:sp>
        <p:nvSpPr>
          <p:cNvPr id="5" name="Заголовок 1"/>
          <p:cNvSpPr>
            <a:spLocks noGrp="1"/>
          </p:cNvSpPr>
          <p:nvPr>
            <p:ph type="title"/>
          </p:nvPr>
        </p:nvSpPr>
        <p:spPr>
          <a:xfrm>
            <a:off x="677334" y="609599"/>
            <a:ext cx="9544352" cy="5453743"/>
          </a:xfrm>
        </p:spPr>
        <p:txBody>
          <a:bodyPr>
            <a:normAutofit fontScale="90000"/>
          </a:bodyPr>
          <a:lstStyle/>
          <a:p>
            <a:r>
              <a:rPr lang="ru-RU" sz="2800" b="1" i="1" u="sng" dirty="0">
                <a:solidFill>
                  <a:schemeClr val="tx1"/>
                </a:solidFill>
                <a:latin typeface="Times New Roman" panose="02020603050405020304" pitchFamily="18" charset="0"/>
                <a:cs typeface="Times New Roman" panose="02020603050405020304" pitchFamily="18" charset="0"/>
              </a:rPr>
              <a:t>Права работников:</a:t>
            </a:r>
            <a:br>
              <a:rPr lang="ru-RU" sz="2800" b="1" i="1" u="sng"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На рабочее место, соответствующее требованиям охраны труда. </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 На получение информации о состоянии условий и охраны труда на рабочем месте, а также о рисках и средствах защиты. </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На обучение безопасным методам и приемам работы.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 На отказ от выполнения порученной работы в случае возникновения непосредственной опасности для жизни и здоровья.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 На обеспечение средствами индивидуальной и коллективной защиты, а также на санитарно-бытовое обслуживание.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 На возмещение вреда, причиненного здоровью в результате несчастного случая на производстве или профессионального заболевания.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 На участие в расследовании несчастных случаев на производстве. </a:t>
            </a:r>
            <a:br>
              <a:rPr lang="ru-RU" sz="2800" dirty="0">
                <a:solidFill>
                  <a:schemeClr val="tx1"/>
                </a:solidFill>
                <a:latin typeface="Times New Roman" panose="02020603050405020304" pitchFamily="18" charset="0"/>
                <a:cs typeface="Times New Roman" panose="02020603050405020304" pitchFamily="18" charset="0"/>
              </a:rPr>
            </a:br>
            <a:endParaRPr lang="ru-RU" sz="2800" dirty="0"/>
          </a:p>
        </p:txBody>
      </p:sp>
    </p:spTree>
    <p:extLst>
      <p:ext uri="{BB962C8B-B14F-4D97-AF65-F5344CB8AC3E}">
        <p14:creationId xmlns:p14="http://schemas.microsoft.com/office/powerpoint/2010/main" val="621423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8657" y="972920"/>
            <a:ext cx="8775345" cy="3880773"/>
          </a:xfrm>
        </p:spPr>
        <p:txBody>
          <a:bodyPr>
            <a:noAutofit/>
          </a:bodyPr>
          <a:lstStyle/>
          <a:p>
            <a:pPr marL="0" indent="0" algn="just">
              <a:lnSpc>
                <a:spcPct val="150000"/>
              </a:lnSpc>
              <a:buNone/>
            </a:pPr>
            <a:r>
              <a:rPr lang="ru-RU" sz="2800" dirty="0"/>
              <a:t>58. </a:t>
            </a:r>
            <a:r>
              <a:rPr lang="ru-RU" sz="2400" dirty="0"/>
              <a:t>Расстояние между тетивами приставных лестниц и стремянок, за исключением применяемых в колодцах, </a:t>
            </a:r>
            <a:endParaRPr lang="ru-RU" sz="2400" dirty="0" smtClean="0"/>
          </a:p>
          <a:p>
            <a:pPr marL="0" indent="0" algn="just">
              <a:lnSpc>
                <a:spcPct val="150000"/>
              </a:lnSpc>
              <a:buNone/>
            </a:pPr>
            <a:r>
              <a:rPr lang="ru-RU" sz="2400" dirty="0" smtClean="0"/>
              <a:t>должно </a:t>
            </a:r>
            <a:r>
              <a:rPr lang="ru-RU" sz="2400" dirty="0"/>
              <a:t>быть от </a:t>
            </a:r>
            <a:r>
              <a:rPr lang="ru-RU" sz="2400" b="1" dirty="0"/>
              <a:t>0,45 до 0,80 м, </a:t>
            </a:r>
            <a:endParaRPr lang="ru-RU" sz="2400" b="1" dirty="0" smtClean="0"/>
          </a:p>
          <a:p>
            <a:pPr marL="0" indent="0" algn="just">
              <a:lnSpc>
                <a:spcPct val="150000"/>
              </a:lnSpc>
              <a:buNone/>
            </a:pPr>
            <a:r>
              <a:rPr lang="ru-RU" sz="2400" dirty="0" smtClean="0"/>
              <a:t>расстояние </a:t>
            </a:r>
            <a:r>
              <a:rPr lang="ru-RU" sz="2400" dirty="0"/>
              <a:t>между ступенями лестниц – от </a:t>
            </a:r>
            <a:r>
              <a:rPr lang="ru-RU" sz="2400" b="1" dirty="0"/>
              <a:t>0,30 до 0,34 м, </a:t>
            </a:r>
            <a:endParaRPr lang="ru-RU" sz="2400" b="1" dirty="0" smtClean="0"/>
          </a:p>
          <a:p>
            <a:pPr marL="0" indent="0" algn="just">
              <a:lnSpc>
                <a:spcPct val="150000"/>
              </a:lnSpc>
              <a:buNone/>
            </a:pPr>
            <a:r>
              <a:rPr lang="ru-RU" sz="2400" dirty="0" smtClean="0"/>
              <a:t>расстояние </a:t>
            </a:r>
            <a:r>
              <a:rPr lang="ru-RU" sz="2400" dirty="0"/>
              <a:t>от первой ступени до уровня установки (пола, перекрытия и тому подобного) – </a:t>
            </a:r>
            <a:r>
              <a:rPr lang="ru-RU" sz="2400" b="1" dirty="0"/>
              <a:t>не более 0,40 м, </a:t>
            </a:r>
            <a:endParaRPr lang="ru-RU" sz="2400" b="1" dirty="0" smtClean="0"/>
          </a:p>
          <a:p>
            <a:pPr marL="0" indent="0" algn="just">
              <a:lnSpc>
                <a:spcPct val="150000"/>
              </a:lnSpc>
              <a:buNone/>
            </a:pPr>
            <a:r>
              <a:rPr lang="ru-RU" sz="2400" dirty="0" smtClean="0"/>
              <a:t>если </a:t>
            </a:r>
            <a:r>
              <a:rPr lang="ru-RU" sz="2400" dirty="0"/>
              <a:t>иное не установлено эксплуатационными документами изготовителя.</a:t>
            </a:r>
          </a:p>
        </p:txBody>
      </p:sp>
      <p:sp>
        <p:nvSpPr>
          <p:cNvPr id="4" name="Номер слайда 3"/>
          <p:cNvSpPr>
            <a:spLocks noGrp="1"/>
          </p:cNvSpPr>
          <p:nvPr>
            <p:ph type="sldNum" sz="quarter" idx="12"/>
          </p:nvPr>
        </p:nvSpPr>
        <p:spPr/>
        <p:txBody>
          <a:bodyPr/>
          <a:lstStyle/>
          <a:p>
            <a:fld id="{91154C18-11DF-4823-BB03-26F1416156FC}" type="slidenum">
              <a:rPr lang="ru-RU" smtClean="0"/>
              <a:t>30</a:t>
            </a:fld>
            <a:endParaRPr lang="ru-RU"/>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912" y="178027"/>
            <a:ext cx="2435007" cy="6542813"/>
          </a:xfrm>
          <a:prstGeom prst="rect">
            <a:avLst/>
          </a:prstGeom>
        </p:spPr>
      </p:pic>
    </p:spTree>
    <p:extLst>
      <p:ext uri="{BB962C8B-B14F-4D97-AF65-F5344CB8AC3E}">
        <p14:creationId xmlns:p14="http://schemas.microsoft.com/office/powerpoint/2010/main" val="94266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6592" y="279384"/>
            <a:ext cx="8596668" cy="3880773"/>
          </a:xfrm>
        </p:spPr>
        <p:txBody>
          <a:bodyPr>
            <a:normAutofit fontScale="85000" lnSpcReduction="20000"/>
          </a:bodyPr>
          <a:lstStyle/>
          <a:p>
            <a:pPr algn="just">
              <a:lnSpc>
                <a:spcPct val="120000"/>
              </a:lnSpc>
            </a:pPr>
            <a:r>
              <a:rPr lang="ru-RU" sz="2400" dirty="0"/>
              <a:t>59. Конструкция приставных лестниц и стремянок должна исключать возможность сдвига и опрокидывания их при работе. На нижних концах приставных лестниц и стремянок должны быть оковки с острыми наконечниками для установки на земле. </a:t>
            </a:r>
            <a:endParaRPr lang="ru-RU" sz="2400" dirty="0" smtClean="0"/>
          </a:p>
          <a:p>
            <a:pPr algn="just">
              <a:lnSpc>
                <a:spcPct val="120000"/>
              </a:lnSpc>
            </a:pPr>
            <a:r>
              <a:rPr lang="ru-RU" sz="2400" dirty="0" smtClean="0"/>
              <a:t>При </a:t>
            </a:r>
            <a:r>
              <a:rPr lang="ru-RU" sz="2400" dirty="0"/>
              <a:t>использовании лестниц и стремянок на гладких опорных поверхностях (паркет, металл, плитка, бетон) на нижних концах должны быть надеты башмаки из резины или другого нескользкого материала.</a:t>
            </a:r>
          </a:p>
          <a:p>
            <a:pPr algn="just">
              <a:lnSpc>
                <a:spcPct val="120000"/>
              </a:lnSpc>
            </a:pPr>
            <a:r>
              <a:rPr lang="ru-RU" sz="2400" dirty="0"/>
              <a:t>При установке приставной лестницы в условиях возможного смещения ее верхнего конца, последний необходимо надежно закрепить за устойчивые конструкции</a:t>
            </a:r>
            <a:r>
              <a:rPr lang="ru-RU" dirty="0"/>
              <a:t>.</a:t>
            </a:r>
          </a:p>
          <a:p>
            <a:endParaRPr lang="ru-RU" dirty="0"/>
          </a:p>
        </p:txBody>
      </p:sp>
      <p:sp>
        <p:nvSpPr>
          <p:cNvPr id="4" name="Номер слайда 3"/>
          <p:cNvSpPr>
            <a:spLocks noGrp="1"/>
          </p:cNvSpPr>
          <p:nvPr>
            <p:ph type="sldNum" sz="quarter" idx="12"/>
          </p:nvPr>
        </p:nvSpPr>
        <p:spPr/>
        <p:txBody>
          <a:bodyPr/>
          <a:lstStyle/>
          <a:p>
            <a:fld id="{91154C18-11DF-4823-BB03-26F1416156FC}" type="slidenum">
              <a:rPr lang="ru-RU" smtClean="0"/>
              <a:t>31</a:t>
            </a:fld>
            <a:endParaRPr lang="ru-RU"/>
          </a:p>
        </p:txBody>
      </p:sp>
      <p:pic>
        <p:nvPicPr>
          <p:cNvPr id="5" name="Рисунок 4">
            <a:extLst>
              <a:ext uri="{FF2B5EF4-FFF2-40B4-BE49-F238E27FC236}">
                <a16:creationId xmlns="" xmlns:a16="http://schemas.microsoft.com/office/drawing/2014/main" id="{B7DC1995-95BF-49E2-9233-3F2105AA35B9}"/>
              </a:ext>
            </a:extLst>
          </p:cNvPr>
          <p:cNvPicPr>
            <a:picLocks noChangeAspect="1"/>
          </p:cNvPicPr>
          <p:nvPr/>
        </p:nvPicPr>
        <p:blipFill>
          <a:blip r:embed="rId2"/>
          <a:stretch>
            <a:fillRect/>
          </a:stretch>
        </p:blipFill>
        <p:spPr>
          <a:xfrm>
            <a:off x="4565669" y="4455742"/>
            <a:ext cx="2520392" cy="2299400"/>
          </a:xfrm>
          <a:prstGeom prst="rect">
            <a:avLst/>
          </a:prstGeom>
        </p:spPr>
      </p:pic>
      <p:pic>
        <p:nvPicPr>
          <p:cNvPr id="6" name="Рисунок 5">
            <a:extLst>
              <a:ext uri="{FF2B5EF4-FFF2-40B4-BE49-F238E27FC236}">
                <a16:creationId xmlns="" xmlns:a16="http://schemas.microsoft.com/office/drawing/2014/main" id="{0363A5E0-D455-4458-A085-9CBC7EE9CE1F}"/>
              </a:ext>
            </a:extLst>
          </p:cNvPr>
          <p:cNvPicPr>
            <a:picLocks noChangeAspect="1"/>
          </p:cNvPicPr>
          <p:nvPr/>
        </p:nvPicPr>
        <p:blipFill>
          <a:blip r:embed="rId3"/>
          <a:stretch>
            <a:fillRect/>
          </a:stretch>
        </p:blipFill>
        <p:spPr>
          <a:xfrm>
            <a:off x="499284" y="4686279"/>
            <a:ext cx="3143250" cy="1838325"/>
          </a:xfrm>
          <a:prstGeom prst="rect">
            <a:avLst/>
          </a:prstGeom>
        </p:spPr>
      </p:pic>
      <p:pic>
        <p:nvPicPr>
          <p:cNvPr id="7" name="Рисунок 6">
            <a:extLst>
              <a:ext uri="{FF2B5EF4-FFF2-40B4-BE49-F238E27FC236}">
                <a16:creationId xmlns="" xmlns:a16="http://schemas.microsoft.com/office/drawing/2014/main" id="{ADDC9BF6-9BF4-49C9-8910-57F93B1D7303}"/>
              </a:ext>
            </a:extLst>
          </p:cNvPr>
          <p:cNvPicPr>
            <a:picLocks noChangeAspect="1"/>
          </p:cNvPicPr>
          <p:nvPr/>
        </p:nvPicPr>
        <p:blipFill>
          <a:blip r:embed="rId4"/>
          <a:stretch>
            <a:fillRect/>
          </a:stretch>
        </p:blipFill>
        <p:spPr>
          <a:xfrm>
            <a:off x="8932332" y="4455742"/>
            <a:ext cx="3191800" cy="2246330"/>
          </a:xfrm>
          <a:prstGeom prst="rect">
            <a:avLst/>
          </a:prstGeom>
        </p:spPr>
      </p:pic>
      <p:pic>
        <p:nvPicPr>
          <p:cNvPr id="8" name="Picture 14" descr="шарнирна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2332" y="157819"/>
            <a:ext cx="3106738" cy="388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p:nvGrpSpPr>
        <p:grpSpPr bwMode="auto">
          <a:xfrm>
            <a:off x="7507988" y="5068224"/>
            <a:ext cx="1082675" cy="973138"/>
            <a:chOff x="4072" y="3120"/>
            <a:chExt cx="733" cy="725"/>
          </a:xfrm>
        </p:grpSpPr>
        <p:pic>
          <p:nvPicPr>
            <p:cNvPr id="10" name="Picture 6" descr="упор"/>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2" y="3122"/>
              <a:ext cx="733"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a:spLocks noChangeArrowheads="1"/>
            </p:cNvSpPr>
            <p:nvPr/>
          </p:nvSpPr>
          <p:spPr bwMode="auto">
            <a:xfrm>
              <a:off x="4079" y="3120"/>
              <a:ext cx="721" cy="720"/>
            </a:xfrm>
            <a:prstGeom prst="ellipse">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ru-RU" altLang="ru-RU"/>
            </a:p>
          </p:txBody>
        </p:sp>
      </p:grpSp>
    </p:spTree>
    <p:extLst>
      <p:ext uri="{BB962C8B-B14F-4D97-AF65-F5344CB8AC3E}">
        <p14:creationId xmlns:p14="http://schemas.microsoft.com/office/powerpoint/2010/main" val="6333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par>
                                <p:cTn id="8" presetID="22" presetClass="entr" presetSubtype="4" fill="hold" nodeType="withEffect">
                                  <p:stCondLst>
                                    <p:cond delay="35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1817" y="478934"/>
            <a:ext cx="7163384" cy="5396349"/>
          </a:xfrm>
        </p:spPr>
        <p:txBody>
          <a:bodyPr>
            <a:normAutofit lnSpcReduction="10000"/>
          </a:bodyPr>
          <a:lstStyle/>
          <a:p>
            <a:pPr algn="just"/>
            <a:r>
              <a:rPr lang="ru-RU" dirty="0" smtClean="0"/>
              <a:t>60. Верхние концы лестниц, приставляемых к трубам, должны быть снабжены специальными крюками-захватами, предотвращающими падение лестницы от напора ветра или случайных толчков.</a:t>
            </a:r>
          </a:p>
          <a:p>
            <a:pPr algn="just"/>
            <a:r>
              <a:rPr lang="ru-RU" dirty="0" smtClean="0"/>
              <a:t>У подвесных лестниц, применяемых для работы на конструкциях или проводах, должны быть приспособления, обеспечивающие прочное закрепление лестниц за конструкции.</a:t>
            </a:r>
          </a:p>
          <a:p>
            <a:pPr algn="just"/>
            <a:r>
              <a:rPr lang="ru-RU" dirty="0" smtClean="0"/>
              <a:t>61. Устанавливать и закреплять лестницы и площадки на монтируемые конструкции следует до их подъема.</a:t>
            </a:r>
          </a:p>
          <a:p>
            <a:pPr algn="just"/>
            <a:r>
              <a:rPr lang="ru-RU" dirty="0" smtClean="0"/>
              <a:t>63. Сращивание переносных лестниц не допускается.</a:t>
            </a:r>
          </a:p>
          <a:p>
            <a:pPr algn="just"/>
            <a:r>
              <a:rPr lang="ru-RU" dirty="0" smtClean="0"/>
              <a:t>64. Не допускается установка лестниц на ступенях маршей лестничных клеток. Для выполнения работ в этих условиях следует применять другие средства </a:t>
            </a:r>
            <a:r>
              <a:rPr lang="ru-RU" dirty="0" err="1" smtClean="0"/>
              <a:t>подмащивания</a:t>
            </a:r>
            <a:r>
              <a:rPr lang="ru-RU" dirty="0" smtClean="0"/>
              <a:t>.</a:t>
            </a:r>
          </a:p>
          <a:p>
            <a:pPr algn="just"/>
            <a:r>
              <a:rPr lang="ru-RU" dirty="0" smtClean="0"/>
              <a:t>65. Стремянки снабжаются приспособлениями, не позволяющими им самопроизвольно раздвигаться во время нахождения на них работающих (замками, крюками, цепями, специальными страховочными ремнями, иными).</a:t>
            </a:r>
          </a:p>
          <a:p>
            <a:endParaRPr lang="ru-RU" dirty="0"/>
          </a:p>
        </p:txBody>
      </p:sp>
      <p:sp>
        <p:nvSpPr>
          <p:cNvPr id="4" name="Номер слайда 3"/>
          <p:cNvSpPr>
            <a:spLocks noGrp="1"/>
          </p:cNvSpPr>
          <p:nvPr>
            <p:ph type="sldNum" sz="quarter" idx="12"/>
          </p:nvPr>
        </p:nvSpPr>
        <p:spPr/>
        <p:txBody>
          <a:bodyPr/>
          <a:lstStyle/>
          <a:p>
            <a:fld id="{91154C18-11DF-4823-BB03-26F1416156FC}" type="slidenum">
              <a:rPr lang="ru-RU" smtClean="0"/>
              <a:t>32</a:t>
            </a:fld>
            <a:endParaRPr lang="ru-RU"/>
          </a:p>
        </p:txBody>
      </p:sp>
      <p:pic>
        <p:nvPicPr>
          <p:cNvPr id="5" name="Рисунок 4">
            <a:extLst>
              <a:ext uri="{FF2B5EF4-FFF2-40B4-BE49-F238E27FC236}">
                <a16:creationId xmlns="" xmlns:a16="http://schemas.microsoft.com/office/drawing/2014/main" id="{29EDEA23-07CE-43E1-806F-2C8688D40548}"/>
              </a:ext>
            </a:extLst>
          </p:cNvPr>
          <p:cNvPicPr>
            <a:picLocks noChangeAspect="1"/>
          </p:cNvPicPr>
          <p:nvPr/>
        </p:nvPicPr>
        <p:blipFill>
          <a:blip r:embed="rId2"/>
          <a:stretch>
            <a:fillRect/>
          </a:stretch>
        </p:blipFill>
        <p:spPr>
          <a:xfrm>
            <a:off x="2409971" y="5555562"/>
            <a:ext cx="2424788" cy="1336723"/>
          </a:xfrm>
          <a:prstGeom prst="rect">
            <a:avLst/>
          </a:prstGeom>
        </p:spPr>
      </p:pic>
      <p:pic>
        <p:nvPicPr>
          <p:cNvPr id="7" name="Picture 8" descr="115935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366" y="0"/>
            <a:ext cx="474535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406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extLst>
              <a:ext uri="{28A0092B-C50C-407E-A947-70E740481C1C}">
                <a14:useLocalDpi xmlns:a14="http://schemas.microsoft.com/office/drawing/2010/main" val="0"/>
              </a:ext>
            </a:extLst>
          </a:blip>
          <a:srcRect t="9814"/>
          <a:stretch/>
        </p:blipFill>
        <p:spPr>
          <a:xfrm>
            <a:off x="199249" y="1814403"/>
            <a:ext cx="10721000" cy="3985221"/>
          </a:xfrm>
        </p:spPr>
      </p:pic>
      <p:sp>
        <p:nvSpPr>
          <p:cNvPr id="4" name="Номер слайда 3"/>
          <p:cNvSpPr>
            <a:spLocks noGrp="1"/>
          </p:cNvSpPr>
          <p:nvPr>
            <p:ph type="sldNum" sz="quarter" idx="12"/>
          </p:nvPr>
        </p:nvSpPr>
        <p:spPr/>
        <p:txBody>
          <a:bodyPr/>
          <a:lstStyle/>
          <a:p>
            <a:fld id="{91154C18-11DF-4823-BB03-26F1416156FC}" type="slidenum">
              <a:rPr lang="ru-RU" smtClean="0"/>
              <a:t>33</a:t>
            </a:fld>
            <a:endParaRPr lang="ru-RU"/>
          </a:p>
        </p:txBody>
      </p:sp>
      <p:sp>
        <p:nvSpPr>
          <p:cNvPr id="6" name="Прямоугольник 5"/>
          <p:cNvSpPr/>
          <p:nvPr/>
        </p:nvSpPr>
        <p:spPr>
          <a:xfrm>
            <a:off x="626928" y="372336"/>
            <a:ext cx="8156027" cy="1200329"/>
          </a:xfrm>
          <a:prstGeom prst="rect">
            <a:avLst/>
          </a:prstGeom>
        </p:spPr>
        <p:txBody>
          <a:bodyPr wrap="square">
            <a:spAutoFit/>
          </a:bodyPr>
          <a:lstStyle/>
          <a:p>
            <a:pPr algn="just"/>
            <a:r>
              <a:rPr lang="ru-RU" dirty="0" smtClean="0"/>
              <a:t>62. Не допускается устраивать дополнительные опорные сооружения (элементы) из поддонов, ящиков, бочек и иных предметов для увеличения длины лестницы.</a:t>
            </a:r>
          </a:p>
          <a:p>
            <a:pPr algn="just"/>
            <a:endParaRPr lang="ru-RU" dirty="0"/>
          </a:p>
        </p:txBody>
      </p:sp>
    </p:spTree>
    <p:extLst>
      <p:ext uri="{BB962C8B-B14F-4D97-AF65-F5344CB8AC3E}">
        <p14:creationId xmlns:p14="http://schemas.microsoft.com/office/powerpoint/2010/main" val="2786729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66. При использовании приставной лестницы или стремянки не допускается:</a:t>
            </a:r>
            <a:br>
              <a:rPr lang="ru-RU" dirty="0"/>
            </a:br>
            <a:endParaRPr lang="ru-RU" dirty="0"/>
          </a:p>
        </p:txBody>
      </p:sp>
      <p:sp>
        <p:nvSpPr>
          <p:cNvPr id="3" name="Объект 2"/>
          <p:cNvSpPr>
            <a:spLocks noGrp="1"/>
          </p:cNvSpPr>
          <p:nvPr>
            <p:ph idx="1"/>
          </p:nvPr>
        </p:nvSpPr>
        <p:spPr/>
        <p:txBody>
          <a:bodyPr>
            <a:normAutofit fontScale="85000" lnSpcReduction="10000"/>
          </a:bodyPr>
          <a:lstStyle/>
          <a:p>
            <a:r>
              <a:rPr lang="ru-RU" dirty="0" smtClean="0"/>
              <a:t>работать </a:t>
            </a:r>
            <a:r>
              <a:rPr lang="ru-RU" dirty="0"/>
              <a:t>с двух верхних ступенек лестницы или стремянки, не имеющих перил или упоров, площадки рабочей при наличии более пяти ступеней лестницы или стремянки;</a:t>
            </a:r>
          </a:p>
          <a:p>
            <a:r>
              <a:rPr lang="ru-RU" dirty="0"/>
              <a:t>находиться на ступеньках приставной лестницы или стремянки более чем одному работающему;</a:t>
            </a:r>
          </a:p>
          <a:p>
            <a:r>
              <a:rPr lang="ru-RU" dirty="0"/>
              <a:t>устанавливать приставные лестницы под углом более 75° без дополнительного крепления их в верхней части, а также в опасной зоне около и над вращающимися (движущимися) механизмами, работающими машинами, транспортерами;</a:t>
            </a:r>
          </a:p>
          <a:p>
            <a:r>
              <a:rPr lang="ru-RU" dirty="0"/>
              <a:t>поднимать и опускать груз, за исключением ручного инструмента, мелких деталей и иных предметов, по приставной лестнице и оставлять на ней инструмент, детали, иные предметы;</a:t>
            </a:r>
          </a:p>
          <a:p>
            <a:r>
              <a:rPr lang="ru-RU" dirty="0"/>
              <a:t>работать с использованием электрического и пневматического инструмента, строительно-монтажных пистолетов;</a:t>
            </a:r>
          </a:p>
          <a:p>
            <a:r>
              <a:rPr lang="ru-RU" dirty="0"/>
              <a:t>выполнять газосварочные, газопламенные и электросварочные работы;</a:t>
            </a:r>
          </a:p>
          <a:p>
            <a:r>
              <a:rPr lang="ru-RU" dirty="0"/>
              <a:t>работать при натяжении проводов и для поддержания на весу тяжелых деталей.</a:t>
            </a:r>
          </a:p>
          <a:p>
            <a:endParaRPr lang="ru-RU" dirty="0"/>
          </a:p>
        </p:txBody>
      </p:sp>
      <p:sp>
        <p:nvSpPr>
          <p:cNvPr id="4" name="Номер слайда 3"/>
          <p:cNvSpPr>
            <a:spLocks noGrp="1"/>
          </p:cNvSpPr>
          <p:nvPr>
            <p:ph type="sldNum" sz="quarter" idx="12"/>
          </p:nvPr>
        </p:nvSpPr>
        <p:spPr/>
        <p:txBody>
          <a:bodyPr/>
          <a:lstStyle/>
          <a:p>
            <a:fld id="{91154C18-11DF-4823-BB03-26F1416156FC}" type="slidenum">
              <a:rPr lang="ru-RU" smtClean="0"/>
              <a:t>34</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2332" y="0"/>
            <a:ext cx="2118747" cy="227356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445" y="1824415"/>
            <a:ext cx="2036555" cy="2721309"/>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4511" y="4435365"/>
            <a:ext cx="1761189" cy="2330020"/>
          </a:xfrm>
          <a:prstGeom prst="rect">
            <a:avLst/>
          </a:prstGeom>
        </p:spPr>
      </p:pic>
    </p:spTree>
    <p:extLst>
      <p:ext uri="{BB962C8B-B14F-4D97-AF65-F5344CB8AC3E}">
        <p14:creationId xmlns:p14="http://schemas.microsoft.com/office/powerpoint/2010/main" val="178975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5664" y="710161"/>
            <a:ext cx="8596668" cy="3880773"/>
          </a:xfrm>
        </p:spPr>
        <p:txBody>
          <a:bodyPr>
            <a:noAutofit/>
          </a:bodyPr>
          <a:lstStyle/>
          <a:p>
            <a:pPr algn="just">
              <a:lnSpc>
                <a:spcPct val="150000"/>
              </a:lnSpc>
            </a:pPr>
            <a:r>
              <a:rPr lang="ru-RU" sz="2000" dirty="0"/>
              <a:t>67. При установке приставной лестницы следует опирать ее двумя тетивами на поверхность.</a:t>
            </a:r>
          </a:p>
          <a:p>
            <a:pPr algn="just">
              <a:lnSpc>
                <a:spcPct val="150000"/>
              </a:lnSpc>
            </a:pPr>
            <a:r>
              <a:rPr lang="ru-RU" sz="2000" dirty="0"/>
              <a:t>68. При выполнении работ с приставной лестницы на высоте более 1,8 м следует применять страховочную систему, прикрепляемую к конструкции сооружения или к лестнице (при условии закрепления приставной лестницы к конструкции здания или сооружения</a:t>
            </a:r>
            <a:r>
              <a:rPr lang="ru-RU" sz="2000" dirty="0" smtClean="0"/>
              <a:t>).</a:t>
            </a:r>
          </a:p>
          <a:p>
            <a:pPr marL="0" indent="0" algn="just">
              <a:lnSpc>
                <a:spcPct val="150000"/>
              </a:lnSpc>
              <a:buNone/>
            </a:pPr>
            <a:r>
              <a:rPr lang="ru-RU" sz="2000" dirty="0"/>
              <a:t>	</a:t>
            </a:r>
            <a:r>
              <a:rPr lang="ru-RU" sz="2000" dirty="0" smtClean="0"/>
              <a:t> При </a:t>
            </a:r>
            <a:r>
              <a:rPr lang="ru-RU" sz="2000" dirty="0"/>
              <a:t>этом длина приставной лестницы должна обеспечивать работающему возможность работы в положении стоя на ступени, находящейся на расстоянии не менее 1 м от верхнего конца лестницы.</a:t>
            </a:r>
          </a:p>
          <a:p>
            <a:pPr>
              <a:lnSpc>
                <a:spcPct val="150000"/>
              </a:lnSpc>
            </a:pPr>
            <a:endParaRPr lang="ru-RU" sz="2000" dirty="0"/>
          </a:p>
        </p:txBody>
      </p:sp>
      <p:sp>
        <p:nvSpPr>
          <p:cNvPr id="4" name="Номер слайда 3"/>
          <p:cNvSpPr>
            <a:spLocks noGrp="1"/>
          </p:cNvSpPr>
          <p:nvPr>
            <p:ph type="sldNum" sz="quarter" idx="12"/>
          </p:nvPr>
        </p:nvSpPr>
        <p:spPr/>
        <p:txBody>
          <a:bodyPr/>
          <a:lstStyle/>
          <a:p>
            <a:fld id="{91154C18-11DF-4823-BB03-26F1416156FC}" type="slidenum">
              <a:rPr lang="ru-RU" smtClean="0"/>
              <a:t>35</a:t>
            </a:fld>
            <a:endParaRPr lang="ru-RU"/>
          </a:p>
        </p:txBody>
      </p:sp>
      <p:pic>
        <p:nvPicPr>
          <p:cNvPr id="5" name="Рисунок 4">
            <a:extLst>
              <a:ext uri="{FF2B5EF4-FFF2-40B4-BE49-F238E27FC236}">
                <a16:creationId xmlns="" xmlns:a16="http://schemas.microsoft.com/office/drawing/2014/main" id="{CE1536FC-0057-4295-AF72-0AC601E22959}"/>
              </a:ext>
            </a:extLst>
          </p:cNvPr>
          <p:cNvPicPr>
            <a:picLocks noChangeAspect="1"/>
          </p:cNvPicPr>
          <p:nvPr/>
        </p:nvPicPr>
        <p:blipFill>
          <a:blip r:embed="rId2"/>
          <a:stretch>
            <a:fillRect/>
          </a:stretch>
        </p:blipFill>
        <p:spPr>
          <a:xfrm>
            <a:off x="8932332" y="2686050"/>
            <a:ext cx="3219450" cy="4171950"/>
          </a:xfrm>
          <a:prstGeom prst="rect">
            <a:avLst/>
          </a:prstGeom>
        </p:spPr>
      </p:pic>
    </p:spTree>
    <p:extLst>
      <p:ext uri="{BB962C8B-B14F-4D97-AF65-F5344CB8AC3E}">
        <p14:creationId xmlns:p14="http://schemas.microsoft.com/office/powerpoint/2010/main" val="2793392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8941" y="368716"/>
            <a:ext cx="9152237" cy="4705792"/>
          </a:xfrm>
        </p:spPr>
        <p:txBody>
          <a:bodyPr>
            <a:noAutofit/>
          </a:bodyPr>
          <a:lstStyle/>
          <a:p>
            <a:pPr algn="just"/>
            <a:r>
              <a:rPr lang="ru-RU" sz="2400" dirty="0"/>
              <a:t>69. При выполнении работ с приставной лестницы в местах с оживленным движением транспортных средств или людей для предупреждения ее падения от случайных толчков (независимо от наличия на концах лестницы наконечников) следует ограждать место ее установки или выставлять дополнительного работающего, предупреждающего о проведении работ.</a:t>
            </a:r>
          </a:p>
          <a:p>
            <a:pPr algn="just"/>
            <a:r>
              <a:rPr lang="ru-RU" sz="2400" dirty="0"/>
              <a:t>В случаях, когда невозможно закрепить лестницу при установке ее на гладком полу, у ее основания должен стоять работающий в защитной каске, застегнутой на подбородочный ремень, и удерживать лестницу в устойчивом положении.</a:t>
            </a:r>
          </a:p>
          <a:p>
            <a:pPr marL="0" indent="0">
              <a:buNone/>
            </a:pPr>
            <a:endParaRPr lang="ru-RU" sz="2400" dirty="0"/>
          </a:p>
        </p:txBody>
      </p:sp>
      <p:sp>
        <p:nvSpPr>
          <p:cNvPr id="4" name="Номер слайда 3"/>
          <p:cNvSpPr>
            <a:spLocks noGrp="1"/>
          </p:cNvSpPr>
          <p:nvPr>
            <p:ph type="sldNum" sz="quarter" idx="12"/>
          </p:nvPr>
        </p:nvSpPr>
        <p:spPr/>
        <p:txBody>
          <a:bodyPr/>
          <a:lstStyle/>
          <a:p>
            <a:fld id="{91154C18-11DF-4823-BB03-26F1416156FC}" type="slidenum">
              <a:rPr lang="ru-RU" smtClean="0"/>
              <a:t>36</a:t>
            </a:fld>
            <a:endParaRPr lang="ru-RU"/>
          </a:p>
        </p:txBody>
      </p:sp>
    </p:spTree>
    <p:extLst>
      <p:ext uri="{BB962C8B-B14F-4D97-AF65-F5344CB8AC3E}">
        <p14:creationId xmlns:p14="http://schemas.microsoft.com/office/powerpoint/2010/main" val="3333453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77334" y="609600"/>
            <a:ext cx="8596668" cy="704193"/>
          </a:xfrm>
        </p:spPr>
        <p:txBody>
          <a:bodyPr/>
          <a:lstStyle/>
          <a:p>
            <a:r>
              <a:rPr lang="ru-RU" dirty="0" err="1" smtClean="0"/>
              <a:t>Гл4</a:t>
            </a:r>
            <a:r>
              <a:rPr lang="ru-RU" dirty="0" smtClean="0"/>
              <a:t> </a:t>
            </a:r>
            <a:r>
              <a:rPr lang="ru-RU" dirty="0" err="1" smtClean="0"/>
              <a:t>п70</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8276" y="1170432"/>
            <a:ext cx="10385692" cy="5404104"/>
          </a:xfrm>
        </p:spPr>
      </p:pic>
      <p:sp>
        <p:nvSpPr>
          <p:cNvPr id="4" name="Номер слайда 3"/>
          <p:cNvSpPr>
            <a:spLocks noGrp="1"/>
          </p:cNvSpPr>
          <p:nvPr>
            <p:ph type="sldNum" sz="quarter" idx="12"/>
          </p:nvPr>
        </p:nvSpPr>
        <p:spPr/>
        <p:txBody>
          <a:bodyPr/>
          <a:lstStyle/>
          <a:p>
            <a:fld id="{91154C18-11DF-4823-BB03-26F1416156FC}" type="slidenum">
              <a:rPr lang="ru-RU" smtClean="0"/>
              <a:t>37</a:t>
            </a:fld>
            <a:endParaRPr lang="ru-RU"/>
          </a:p>
        </p:txBody>
      </p:sp>
    </p:spTree>
    <p:extLst>
      <p:ext uri="{BB962C8B-B14F-4D97-AF65-F5344CB8AC3E}">
        <p14:creationId xmlns:p14="http://schemas.microsoft.com/office/powerpoint/2010/main" val="2713994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6175"/>
            <a:ext cx="11414234" cy="6447384"/>
          </a:xfrm>
        </p:spPr>
      </p:pic>
      <p:sp>
        <p:nvSpPr>
          <p:cNvPr id="4" name="Номер слайда 3"/>
          <p:cNvSpPr>
            <a:spLocks noGrp="1"/>
          </p:cNvSpPr>
          <p:nvPr>
            <p:ph type="sldNum" sz="quarter" idx="12"/>
          </p:nvPr>
        </p:nvSpPr>
        <p:spPr/>
        <p:txBody>
          <a:bodyPr/>
          <a:lstStyle/>
          <a:p>
            <a:fld id="{91154C18-11DF-4823-BB03-26F1416156FC}" type="slidenum">
              <a:rPr lang="ru-RU" smtClean="0"/>
              <a:t>38</a:t>
            </a:fld>
            <a:endParaRPr lang="ru-RU"/>
          </a:p>
        </p:txBody>
      </p:sp>
    </p:spTree>
    <p:extLst>
      <p:ext uri="{BB962C8B-B14F-4D97-AF65-F5344CB8AC3E}">
        <p14:creationId xmlns:p14="http://schemas.microsoft.com/office/powerpoint/2010/main" val="2844118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795" y="206846"/>
            <a:ext cx="9070207" cy="6383140"/>
          </a:xfrm>
        </p:spPr>
      </p:pic>
      <p:sp>
        <p:nvSpPr>
          <p:cNvPr id="4" name="Номер слайда 3"/>
          <p:cNvSpPr>
            <a:spLocks noGrp="1"/>
          </p:cNvSpPr>
          <p:nvPr>
            <p:ph type="sldNum" sz="quarter" idx="12"/>
          </p:nvPr>
        </p:nvSpPr>
        <p:spPr/>
        <p:txBody>
          <a:bodyPr/>
          <a:lstStyle/>
          <a:p>
            <a:fld id="{91154C18-11DF-4823-BB03-26F1416156FC}" type="slidenum">
              <a:rPr lang="ru-RU" smtClean="0"/>
              <a:t>39</a:t>
            </a:fld>
            <a:endParaRPr lang="ru-RU"/>
          </a:p>
        </p:txBody>
      </p:sp>
    </p:spTree>
    <p:extLst>
      <p:ext uri="{BB962C8B-B14F-4D97-AF65-F5344CB8AC3E}">
        <p14:creationId xmlns:p14="http://schemas.microsoft.com/office/powerpoint/2010/main" val="1395922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21920" y="3735977"/>
            <a:ext cx="6440812" cy="4049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кругленный прямоугольник 1"/>
          <p:cNvSpPr/>
          <p:nvPr/>
        </p:nvSpPr>
        <p:spPr>
          <a:xfrm>
            <a:off x="121920" y="357051"/>
            <a:ext cx="6440812" cy="330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p:txBody>
          <a:bodyPr/>
          <a:lstStyle/>
          <a:p>
            <a:fld id="{91154C18-11DF-4823-BB03-26F1416156FC}" type="slidenum">
              <a:rPr lang="ru-RU" smtClean="0"/>
              <a:t>4</a:t>
            </a:fld>
            <a:endParaRPr lang="ru-RU"/>
          </a:p>
        </p:txBody>
      </p:sp>
      <p:sp>
        <p:nvSpPr>
          <p:cNvPr id="5" name="Заголовок 1"/>
          <p:cNvSpPr>
            <a:spLocks noGrp="1"/>
          </p:cNvSpPr>
          <p:nvPr>
            <p:ph type="title"/>
          </p:nvPr>
        </p:nvSpPr>
        <p:spPr>
          <a:xfrm>
            <a:off x="544286" y="272142"/>
            <a:ext cx="9423497" cy="6227512"/>
          </a:xfrm>
        </p:spPr>
        <p:txBody>
          <a:bodyPr>
            <a:normAutofit fontScale="90000"/>
          </a:bodyPr>
          <a:lstStyle/>
          <a:p>
            <a:r>
              <a:rPr lang="ru-RU" sz="2700" b="1" i="1" u="sng" dirty="0">
                <a:solidFill>
                  <a:schemeClr val="tx1"/>
                </a:solidFill>
                <a:latin typeface="Times New Roman" panose="02020603050405020304" pitchFamily="18" charset="0"/>
                <a:cs typeface="Times New Roman" panose="02020603050405020304" pitchFamily="18" charset="0"/>
              </a:rPr>
              <a:t>Обязанности работодателей:</a:t>
            </a:r>
            <a:br>
              <a:rPr lang="ru-RU" sz="2700" b="1" i="1" u="sng"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Обеспечивать безопасные условия труда и охрану здоровья работников.</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Проводить обучение, инструктажи и стажировки по вопросам охраны труда.</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Обеспечивать работников средствами индивидуальной и коллективной защиты.</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Организовывать проведение медицинских осмотров.</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Разрабатывать и внедрять систему управления охраной труда.</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Расследовать несчастные случаи на производстве.</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Информировать работников о состоянии условий и охраны труда. </a:t>
            </a:r>
            <a:br>
              <a:rPr lang="ru-RU" sz="2400" dirty="0">
                <a:solidFill>
                  <a:schemeClr val="tx1"/>
                </a:solidFill>
                <a:latin typeface="Times New Roman" panose="02020603050405020304" pitchFamily="18" charset="0"/>
                <a:cs typeface="Times New Roman" panose="02020603050405020304" pitchFamily="18" charset="0"/>
              </a:rPr>
            </a:br>
            <a:r>
              <a:rPr lang="ru-RU" sz="2700" b="1" i="1" u="sng" dirty="0">
                <a:solidFill>
                  <a:schemeClr val="tx1"/>
                </a:solidFill>
                <a:latin typeface="Times New Roman" panose="02020603050405020304" pitchFamily="18" charset="0"/>
                <a:cs typeface="Times New Roman" panose="02020603050405020304" pitchFamily="18" charset="0"/>
              </a:rPr>
              <a:t>Права работодателей:</a:t>
            </a:r>
            <a:br>
              <a:rPr lang="ru-RU" sz="2700" b="1" i="1" u="sng"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Требовать от работников соблюдения правил охраны труда и трудовой дисциплины.</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Контролировать соблюдение правил охраны труда.</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Применять меры дисциплинарного взыскания к работникам за нарушение требований охраны труда.</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Заключать и расторгать трудовые договоры.</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Создавать и вступать в объединения работодателей.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p>
        </p:txBody>
      </p:sp>
    </p:spTree>
    <p:extLst>
      <p:ext uri="{BB962C8B-B14F-4D97-AF65-F5344CB8AC3E}">
        <p14:creationId xmlns:p14="http://schemas.microsoft.com/office/powerpoint/2010/main" val="3932471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309" y="289747"/>
            <a:ext cx="8787057" cy="6384322"/>
          </a:xfrm>
        </p:spPr>
      </p:pic>
      <p:sp>
        <p:nvSpPr>
          <p:cNvPr id="4" name="Номер слайда 3"/>
          <p:cNvSpPr>
            <a:spLocks noGrp="1"/>
          </p:cNvSpPr>
          <p:nvPr>
            <p:ph type="sldNum" sz="quarter" idx="12"/>
          </p:nvPr>
        </p:nvSpPr>
        <p:spPr/>
        <p:txBody>
          <a:bodyPr/>
          <a:lstStyle/>
          <a:p>
            <a:fld id="{91154C18-11DF-4823-BB03-26F1416156FC}" type="slidenum">
              <a:rPr lang="ru-RU" smtClean="0"/>
              <a:t>40</a:t>
            </a:fld>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7366" y="1376588"/>
            <a:ext cx="2848303" cy="4898087"/>
          </a:xfrm>
          <a:prstGeom prst="rect">
            <a:avLst/>
          </a:prstGeom>
        </p:spPr>
      </p:pic>
    </p:spTree>
    <p:extLst>
      <p:ext uri="{BB962C8B-B14F-4D97-AF65-F5344CB8AC3E}">
        <p14:creationId xmlns:p14="http://schemas.microsoft.com/office/powerpoint/2010/main" val="120851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99" y="94879"/>
            <a:ext cx="11589353" cy="6631315"/>
          </a:xfrm>
        </p:spPr>
      </p:pic>
      <p:sp>
        <p:nvSpPr>
          <p:cNvPr id="4" name="Номер слайда 3"/>
          <p:cNvSpPr>
            <a:spLocks noGrp="1"/>
          </p:cNvSpPr>
          <p:nvPr>
            <p:ph type="sldNum" sz="quarter" idx="12"/>
          </p:nvPr>
        </p:nvSpPr>
        <p:spPr/>
        <p:txBody>
          <a:bodyPr/>
          <a:lstStyle/>
          <a:p>
            <a:fld id="{91154C18-11DF-4823-BB03-26F1416156FC}" type="slidenum">
              <a:rPr lang="ru-RU" smtClean="0"/>
              <a:t>41</a:t>
            </a:fld>
            <a:endParaRPr lang="ru-RU"/>
          </a:p>
        </p:txBody>
      </p:sp>
    </p:spTree>
    <p:extLst>
      <p:ext uri="{BB962C8B-B14F-4D97-AF65-F5344CB8AC3E}">
        <p14:creationId xmlns:p14="http://schemas.microsoft.com/office/powerpoint/2010/main" val="1397320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1154C18-11DF-4823-BB03-26F1416156FC}" type="slidenum">
              <a:rPr lang="ru-RU" smtClean="0"/>
              <a:t>42</a:t>
            </a:fld>
            <a:endParaRPr lang="ru-RU"/>
          </a:p>
        </p:txBody>
      </p:sp>
      <p:sp>
        <p:nvSpPr>
          <p:cNvPr id="5" name="Прямоугольник 4"/>
          <p:cNvSpPr/>
          <p:nvPr/>
        </p:nvSpPr>
        <p:spPr>
          <a:xfrm>
            <a:off x="177254" y="305278"/>
            <a:ext cx="7767147"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t>71. Применяемые для перехода работающих с одной конструкции на другую переходные мостики и трапы должны быть жесткими и иметь крепления, исключающие возможность их смещения. Прогиб настила при максимальной расчетной нагрузке не должен быть более 20 мм.</a:t>
            </a:r>
          </a:p>
          <a:p>
            <a:pPr algn="just"/>
            <a:r>
              <a:rPr lang="ru-RU" dirty="0" smtClean="0"/>
              <a:t>72. При длине переходных мостиков и трапов более 3 м под ними устанавливаются промежуточные опоры. Ширина переходных мостиков и трапов должна быть не менее 0,6 м.</a:t>
            </a:r>
          </a:p>
          <a:p>
            <a:pPr algn="just"/>
            <a:r>
              <a:rPr lang="ru-RU" dirty="0" smtClean="0"/>
              <a:t>73. Переходные мостики и трапы должны иметь поручни, закраины и один промежуточный горизонтальный элемент. Высота поручней должна быть не менее 1 м, бортовых закраин – не менее 0,15 м, расстояние между стойками поручней – не более 2 м.</a:t>
            </a:r>
            <a:endParaRPr lang="ru-RU" dirty="0"/>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55569" t="11253"/>
          <a:stretch/>
        </p:blipFill>
        <p:spPr>
          <a:xfrm>
            <a:off x="8254499" y="94593"/>
            <a:ext cx="3790356" cy="4095341"/>
          </a:xfrm>
          <a:prstGeom prst="rect">
            <a:avLst/>
          </a:prstGeom>
        </p:spPr>
      </p:pic>
      <p:pic>
        <p:nvPicPr>
          <p:cNvPr id="1026" name="Picture 2" descr="Фото мостик с усиленным ограждением megal мпа-у-0,5х0,6х1,1-2 на сайте www.kiit.ru в интернет-каталоге КИИТ ☎ +7(800) 707-07-45 Изображение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t="4843" r="18092"/>
          <a:stretch/>
        </p:blipFill>
        <p:spPr bwMode="auto">
          <a:xfrm>
            <a:off x="1520846" y="3444599"/>
            <a:ext cx="4834759" cy="292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8590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7268"/>
            <a:ext cx="11641263" cy="6279219"/>
          </a:xfrm>
        </p:spPr>
      </p:pic>
      <p:sp>
        <p:nvSpPr>
          <p:cNvPr id="4" name="Номер слайда 3"/>
          <p:cNvSpPr>
            <a:spLocks noGrp="1"/>
          </p:cNvSpPr>
          <p:nvPr>
            <p:ph type="sldNum" sz="quarter" idx="12"/>
          </p:nvPr>
        </p:nvSpPr>
        <p:spPr/>
        <p:txBody>
          <a:bodyPr/>
          <a:lstStyle/>
          <a:p>
            <a:fld id="{91154C18-11DF-4823-BB03-26F1416156FC}" type="slidenum">
              <a:rPr lang="ru-RU" smtClean="0"/>
              <a:t>43</a:t>
            </a:fld>
            <a:endParaRPr lang="ru-RU"/>
          </a:p>
        </p:txBody>
      </p:sp>
    </p:spTree>
    <p:extLst>
      <p:ext uri="{BB962C8B-B14F-4D97-AF65-F5344CB8AC3E}">
        <p14:creationId xmlns:p14="http://schemas.microsoft.com/office/powerpoint/2010/main" val="15146215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93" y="0"/>
            <a:ext cx="12007335" cy="6858000"/>
          </a:xfrm>
        </p:spPr>
      </p:pic>
      <p:sp>
        <p:nvSpPr>
          <p:cNvPr id="4" name="Номер слайда 3"/>
          <p:cNvSpPr>
            <a:spLocks noGrp="1"/>
          </p:cNvSpPr>
          <p:nvPr>
            <p:ph type="sldNum" sz="quarter" idx="12"/>
          </p:nvPr>
        </p:nvSpPr>
        <p:spPr/>
        <p:txBody>
          <a:bodyPr/>
          <a:lstStyle/>
          <a:p>
            <a:fld id="{91154C18-11DF-4823-BB03-26F1416156FC}" type="slidenum">
              <a:rPr lang="ru-RU" smtClean="0"/>
              <a:t>44</a:t>
            </a:fld>
            <a:endParaRPr lang="ru-RU"/>
          </a:p>
        </p:txBody>
      </p:sp>
    </p:spTree>
    <p:extLst>
      <p:ext uri="{BB962C8B-B14F-4D97-AF65-F5344CB8AC3E}">
        <p14:creationId xmlns:p14="http://schemas.microsoft.com/office/powerpoint/2010/main" val="167810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1154C18-11DF-4823-BB03-26F1416156FC}" type="slidenum">
              <a:rPr lang="ru-RU" smtClean="0"/>
              <a:t>45</a:t>
            </a:fld>
            <a:endParaRPr lang="ru-RU"/>
          </a:p>
        </p:txBody>
      </p:sp>
      <p:sp>
        <p:nvSpPr>
          <p:cNvPr id="5" name="Rectangle 2"/>
          <p:cNvSpPr txBox="1">
            <a:spLocks noChangeArrowheads="1"/>
          </p:cNvSpPr>
          <p:nvPr/>
        </p:nvSpPr>
        <p:spPr bwMode="auto">
          <a:xfrm>
            <a:off x="437977" y="138491"/>
            <a:ext cx="88360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D24D"/>
              </a:buClr>
              <a:buFont typeface="Wingdings 3" panose="05040102010807070707" pitchFamily="18" charset="2"/>
              <a:buChar char="}"/>
              <a:defRPr sz="2800" b="1">
                <a:solidFill>
                  <a:srgbClr val="4D4D4D"/>
                </a:solidFill>
                <a:latin typeface="Calibri" panose="020F0502020204030204" pitchFamily="34" charset="0"/>
                <a:cs typeface="Times New Roman" panose="02020603050405020304" pitchFamily="18" charset="0"/>
              </a:defRPr>
            </a:lvl1pPr>
            <a:lvl2pPr marL="742950" indent="-285750">
              <a:spcBef>
                <a:spcPct val="20000"/>
              </a:spcBef>
              <a:buClr>
                <a:srgbClr val="EDD24D"/>
              </a:buClr>
              <a:buChar char="–"/>
              <a:defRPr sz="2400">
                <a:solidFill>
                  <a:srgbClr val="4D4D4D"/>
                </a:solidFill>
                <a:latin typeface="Calibri" panose="020F0502020204030204" pitchFamily="34" charset="0"/>
                <a:cs typeface="Times New Roman" panose="02020603050405020304" pitchFamily="18" charset="0"/>
              </a:defRPr>
            </a:lvl2pPr>
            <a:lvl3pPr marL="1143000" indent="-228600">
              <a:spcBef>
                <a:spcPct val="20000"/>
              </a:spcBef>
              <a:buClr>
                <a:srgbClr val="EDD24D"/>
              </a:buClr>
              <a:buChar char="•"/>
              <a:defRPr sz="2000" i="1">
                <a:solidFill>
                  <a:srgbClr val="4D4D4D"/>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ClrTx/>
              <a:buFontTx/>
              <a:buNone/>
            </a:pPr>
            <a:r>
              <a:rPr lang="ru-RU" altLang="ru-RU" sz="3200" u="sng" dirty="0">
                <a:solidFill>
                  <a:schemeClr val="tx1"/>
                </a:solidFill>
              </a:rPr>
              <a:t>Леса и вышки-туры</a:t>
            </a:r>
            <a:endParaRPr lang="en-GB" altLang="ru-RU" sz="3200" b="0" u="sng" dirty="0">
              <a:solidFill>
                <a:schemeClr val="tx1"/>
              </a:solidFill>
              <a:latin typeface="DotumChe" panose="020B0609000101010101" pitchFamily="49" charset="-127"/>
            </a:endParaRPr>
          </a:p>
        </p:txBody>
      </p:sp>
      <p:sp>
        <p:nvSpPr>
          <p:cNvPr id="6" name="Rectangle 104"/>
          <p:cNvSpPr/>
          <p:nvPr/>
        </p:nvSpPr>
        <p:spPr>
          <a:xfrm>
            <a:off x="114585" y="618136"/>
            <a:ext cx="9834087" cy="5696496"/>
          </a:xfrm>
          <a:prstGeom prst="rect">
            <a:avLst/>
          </a:prstGeom>
        </p:spPr>
        <p:txBody>
          <a:bodyPr wrap="square">
            <a:spAutoFit/>
          </a:bodyPr>
          <a:lstStyle/>
          <a:p>
            <a:pPr lvl="1" algn="ctr" eaLnBrk="1" hangingPunct="1">
              <a:defRPr/>
            </a:pPr>
            <a:r>
              <a:rPr lang="ru-RU" b="1" dirty="0">
                <a:solidFill>
                  <a:srgbClr val="002060"/>
                </a:solidFill>
                <a:latin typeface="+mj-lt"/>
              </a:rPr>
              <a:t>При эксплуатации запрещается</a:t>
            </a:r>
          </a:p>
          <a:p>
            <a:pPr eaLnBrk="1" hangingPunct="1">
              <a:defRPr/>
            </a:pPr>
            <a:endParaRPr lang="ru-RU" sz="2000" b="1" dirty="0">
              <a:solidFill>
                <a:srgbClr val="002060"/>
              </a:solidFill>
              <a:latin typeface="+mj-lt"/>
            </a:endParaRPr>
          </a:p>
          <a:p>
            <a:pPr marL="800100" lvl="1" indent="-342900" eaLnBrk="1" hangingPunct="1">
              <a:buFont typeface="Arial" panose="020B0604020202020204" pitchFamily="34" charset="0"/>
              <a:buChar char="•"/>
              <a:defRPr/>
            </a:pPr>
            <a:r>
              <a:rPr lang="ru-RU" sz="2000" b="1" dirty="0">
                <a:solidFill>
                  <a:srgbClr val="002060"/>
                </a:solidFill>
                <a:latin typeface="+mj-lt"/>
              </a:rPr>
              <a:t>устанавливать на наклонной площадке</a:t>
            </a:r>
          </a:p>
          <a:p>
            <a:pPr marL="800100" lvl="1" indent="-342900" eaLnBrk="1" hangingPunct="1">
              <a:buFont typeface="Arial" panose="020B0604020202020204" pitchFamily="34" charset="0"/>
              <a:buChar char="•"/>
              <a:defRPr/>
            </a:pPr>
            <a:r>
              <a:rPr lang="ru-RU" sz="2000" b="1" dirty="0">
                <a:solidFill>
                  <a:srgbClr val="002060"/>
                </a:solidFill>
                <a:latin typeface="+mj-lt"/>
              </a:rPr>
              <a:t>подниматься на рабочий настил по внешней стороне,</a:t>
            </a:r>
          </a:p>
          <a:p>
            <a:pPr marL="800100" lvl="1" indent="-342900" eaLnBrk="1" hangingPunct="1">
              <a:buFont typeface="Arial" panose="020B0604020202020204" pitchFamily="34" charset="0"/>
              <a:buChar char="•"/>
              <a:defRPr/>
            </a:pPr>
            <a:r>
              <a:rPr lang="ru-RU" sz="2000" b="1" dirty="0">
                <a:solidFill>
                  <a:srgbClr val="002060"/>
                </a:solidFill>
                <a:latin typeface="+mj-lt"/>
              </a:rPr>
              <a:t>монтировать на средствах подмащивания любые грузоподъемные механизмы,</a:t>
            </a:r>
          </a:p>
          <a:p>
            <a:pPr marL="800100" lvl="1" indent="-342900" eaLnBrk="1" hangingPunct="1">
              <a:buFont typeface="Arial" panose="020B0604020202020204" pitchFamily="34" charset="0"/>
              <a:buChar char="•"/>
              <a:defRPr/>
            </a:pPr>
            <a:r>
              <a:rPr lang="ru-RU" sz="2000" b="1" dirty="0">
                <a:solidFill>
                  <a:srgbClr val="002060"/>
                </a:solidFill>
                <a:latin typeface="+mj-lt"/>
              </a:rPr>
              <a:t>при выполнении работ наступать на элементы ограждений или находиться с внешней стороны ограждений,</a:t>
            </a:r>
          </a:p>
          <a:p>
            <a:pPr marL="800100" lvl="1" indent="-342900" eaLnBrk="1" hangingPunct="1">
              <a:buFont typeface="Arial" panose="020B0604020202020204" pitchFamily="34" charset="0"/>
              <a:buChar char="•"/>
              <a:defRPr/>
            </a:pPr>
            <a:r>
              <a:rPr lang="ru-RU" sz="2000" b="1" dirty="0">
                <a:solidFill>
                  <a:srgbClr val="002060"/>
                </a:solidFill>
                <a:latin typeface="+mj-lt"/>
              </a:rPr>
              <a:t>совершать прыжки, находясь на настиле,</a:t>
            </a:r>
          </a:p>
          <a:p>
            <a:pPr marL="800100" lvl="1" indent="-342900" eaLnBrk="1" hangingPunct="1">
              <a:buFont typeface="Arial" panose="020B0604020202020204" pitchFamily="34" charset="0"/>
              <a:buChar char="•"/>
              <a:defRPr/>
            </a:pPr>
            <a:r>
              <a:rPr lang="ru-RU" sz="2000" b="1" dirty="0">
                <a:solidFill>
                  <a:srgbClr val="002060"/>
                </a:solidFill>
                <a:latin typeface="+mj-lt"/>
              </a:rPr>
              <a:t>оставлять передвижное средство подмащивания на незаторможенных колесах,</a:t>
            </a:r>
          </a:p>
          <a:p>
            <a:pPr marL="800100" lvl="1" indent="-342900" eaLnBrk="1" hangingPunct="1">
              <a:buFont typeface="Arial" panose="020B0604020202020204" pitchFamily="34" charset="0"/>
              <a:buChar char="•"/>
              <a:defRPr/>
            </a:pPr>
            <a:r>
              <a:rPr lang="ru-RU" sz="2000" b="1" dirty="0">
                <a:solidFill>
                  <a:srgbClr val="002060"/>
                </a:solidFill>
                <a:latin typeface="+mj-lt"/>
              </a:rPr>
              <a:t>прикладывать горизонтальные нагрузки, которые могут вызвать опрокидывание средства подмащивания,</a:t>
            </a:r>
          </a:p>
          <a:p>
            <a:pPr marL="800100" lvl="1" indent="-342900" eaLnBrk="1" hangingPunct="1">
              <a:buFont typeface="Arial" panose="020B0604020202020204" pitchFamily="34" charset="0"/>
              <a:buChar char="•"/>
              <a:defRPr/>
            </a:pPr>
            <a:r>
              <a:rPr lang="ru-RU" sz="2000" b="1" dirty="0">
                <a:solidFill>
                  <a:srgbClr val="002060"/>
                </a:solidFill>
                <a:latin typeface="+mj-lt"/>
              </a:rPr>
              <a:t>находиться работникам на средствах подмащивания в процессе их передвижения</a:t>
            </a:r>
          </a:p>
          <a:p>
            <a:pPr marL="800100" lvl="1" indent="-342900" eaLnBrk="1" hangingPunct="1">
              <a:buFont typeface="Arial" panose="020B0604020202020204" pitchFamily="34" charset="0"/>
              <a:buChar char="•"/>
              <a:defRPr/>
            </a:pPr>
            <a:r>
              <a:rPr lang="ru-RU" sz="2000" b="1" dirty="0">
                <a:solidFill>
                  <a:srgbClr val="002060"/>
                </a:solidFill>
                <a:latin typeface="+mj-lt"/>
              </a:rPr>
              <a:t>использовать инструменты весом более 10 кг без их страховки на отдельном канате с анкером</a:t>
            </a:r>
          </a:p>
          <a:p>
            <a:pPr marL="800100" lvl="1" indent="-342900" eaLnBrk="1" hangingPunct="1">
              <a:buFont typeface="Arial" panose="020B0604020202020204" pitchFamily="34" charset="0"/>
              <a:buChar char="•"/>
              <a:defRPr/>
            </a:pPr>
            <a:endParaRPr lang="ru-RU" sz="2000" b="1" dirty="0">
              <a:solidFill>
                <a:srgbClr val="002060"/>
              </a:solidFill>
              <a:latin typeface="+mj-lt"/>
            </a:endParaRPr>
          </a:p>
        </p:txBody>
      </p:sp>
    </p:spTree>
    <p:extLst>
      <p:ext uri="{BB962C8B-B14F-4D97-AF65-F5344CB8AC3E}">
        <p14:creationId xmlns:p14="http://schemas.microsoft.com/office/powerpoint/2010/main" val="233837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72704"/>
            <a:ext cx="8596668" cy="6342280"/>
          </a:xfrm>
        </p:spPr>
        <p:txBody>
          <a:bodyPr>
            <a:normAutofit lnSpcReduction="10000"/>
          </a:bodyPr>
          <a:lstStyle/>
          <a:p>
            <a:pPr marL="0" indent="0" algn="just">
              <a:buNone/>
            </a:pPr>
            <a:r>
              <a:rPr lang="ru-RU" dirty="0"/>
              <a:t>Комплектация системы обеспечения безопасности для работы по сборке вышек тур и лесов:</a:t>
            </a:r>
          </a:p>
          <a:p>
            <a:pPr algn="just"/>
            <a:r>
              <a:rPr lang="ru-RU" b="1" dirty="0"/>
              <a:t>Привязь страховочная.</a:t>
            </a:r>
            <a:r>
              <a:rPr lang="ru-RU" dirty="0"/>
              <a:t> Следует использовать привязь с элементами А на спине и груди. В зависимости от дополнительных рисков, привязь может быть изготовлена в искробезопасном исполнении или иметь встроенный </a:t>
            </a:r>
            <a:r>
              <a:rPr lang="ru-RU" dirty="0">
                <a:hlinkClick r:id="rId2"/>
              </a:rPr>
              <a:t>сигнальный жилет</a:t>
            </a:r>
            <a:r>
              <a:rPr lang="ru-RU" dirty="0"/>
              <a:t>.</a:t>
            </a:r>
          </a:p>
          <a:p>
            <a:pPr algn="just"/>
            <a:r>
              <a:rPr lang="ru-RU" b="1" dirty="0"/>
              <a:t>Соединительная подсистема</a:t>
            </a:r>
            <a:r>
              <a:rPr lang="ru-RU" dirty="0"/>
              <a:t>. Должна состоять из носимых СИЗ втягивающего типа или страховочных стропов с регулятором длины. Допускается применение стационарных СИЗ втягивающего типа, если рабочая зона это позволяет. </a:t>
            </a:r>
            <a:r>
              <a:rPr lang="ru-RU" dirty="0" err="1"/>
              <a:t>Дополниетльно</a:t>
            </a:r>
            <a:r>
              <a:rPr lang="ru-RU" dirty="0"/>
              <a:t> может использоваться система позиционирования.</a:t>
            </a:r>
          </a:p>
          <a:p>
            <a:pPr algn="just"/>
            <a:r>
              <a:rPr lang="ru-RU" b="1" dirty="0"/>
              <a:t>Анкерное устройство.</a:t>
            </a:r>
            <a:r>
              <a:rPr lang="ru-RU" dirty="0"/>
              <a:t> Для организации страховочной или удерживающей системы используется элементы вышек и лесов, а также анкерные петли и независимые анкерные устройства (проушины), установленные над зоной производства работ</a:t>
            </a:r>
            <a:r>
              <a:rPr lang="ru-RU" dirty="0" smtClean="0"/>
              <a:t>.</a:t>
            </a:r>
          </a:p>
          <a:p>
            <a:pPr algn="just"/>
            <a:r>
              <a:rPr lang="ru-RU" dirty="0"/>
              <a:t>Дополнительно работники должны обеспечиваться общепроизводственными СИЗ от выявленных вредных и опасных производственных факторов (</a:t>
            </a:r>
            <a:r>
              <a:rPr lang="ru-RU" dirty="0">
                <a:hlinkClick r:id="rId3"/>
              </a:rPr>
              <a:t>защитные перчатки</a:t>
            </a:r>
            <a:r>
              <a:rPr lang="ru-RU" dirty="0"/>
              <a:t>, </a:t>
            </a:r>
            <a:r>
              <a:rPr lang="ru-RU" dirty="0">
                <a:hlinkClick r:id="rId4"/>
              </a:rPr>
              <a:t>наушники и защитные очки</a:t>
            </a:r>
            <a:r>
              <a:rPr lang="ru-RU" dirty="0"/>
              <a:t> и т.д.).</a:t>
            </a:r>
          </a:p>
          <a:p>
            <a:pPr marL="0" indent="0">
              <a:buNone/>
            </a:pPr>
            <a:r>
              <a:rPr lang="ru-RU" dirty="0"/>
              <a:t/>
            </a:r>
            <a:br>
              <a:rPr lang="ru-RU" dirty="0"/>
            </a:br>
            <a:endParaRPr lang="ru-RU" dirty="0"/>
          </a:p>
          <a:p>
            <a:endParaRPr lang="ru-RU" dirty="0"/>
          </a:p>
        </p:txBody>
      </p:sp>
      <p:sp>
        <p:nvSpPr>
          <p:cNvPr id="4" name="Номер слайда 3"/>
          <p:cNvSpPr>
            <a:spLocks noGrp="1"/>
          </p:cNvSpPr>
          <p:nvPr>
            <p:ph type="sldNum" sz="quarter" idx="12"/>
          </p:nvPr>
        </p:nvSpPr>
        <p:spPr/>
        <p:txBody>
          <a:bodyPr/>
          <a:lstStyle/>
          <a:p>
            <a:fld id="{91154C18-11DF-4823-BB03-26F1416156FC}" type="slidenum">
              <a:rPr lang="ru-RU" smtClean="0"/>
              <a:t>46</a:t>
            </a:fld>
            <a:endParaRPr lang="ru-RU"/>
          </a:p>
        </p:txBody>
      </p:sp>
    </p:spTree>
    <p:extLst>
      <p:ext uri="{BB962C8B-B14F-4D97-AF65-F5344CB8AC3E}">
        <p14:creationId xmlns:p14="http://schemas.microsoft.com/office/powerpoint/2010/main" val="11129218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088524" cy="6858000"/>
          </a:xfrm>
        </p:spPr>
      </p:pic>
      <p:sp>
        <p:nvSpPr>
          <p:cNvPr id="4" name="Номер слайда 3"/>
          <p:cNvSpPr>
            <a:spLocks noGrp="1"/>
          </p:cNvSpPr>
          <p:nvPr>
            <p:ph type="sldNum" sz="quarter" idx="12"/>
          </p:nvPr>
        </p:nvSpPr>
        <p:spPr/>
        <p:txBody>
          <a:bodyPr/>
          <a:lstStyle/>
          <a:p>
            <a:fld id="{91154C18-11DF-4823-BB03-26F1416156FC}" type="slidenum">
              <a:rPr lang="ru-RU" smtClean="0"/>
              <a:t>47</a:t>
            </a:fld>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449" y="1695815"/>
            <a:ext cx="4902019" cy="1930254"/>
          </a:xfrm>
          <a:prstGeom prst="rect">
            <a:avLst/>
          </a:prstGeom>
        </p:spPr>
      </p:pic>
    </p:spTree>
    <p:extLst>
      <p:ext uri="{BB962C8B-B14F-4D97-AF65-F5344CB8AC3E}">
        <p14:creationId xmlns:p14="http://schemas.microsoft.com/office/powerpoint/2010/main" val="1270538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1154C18-11DF-4823-BB03-26F1416156FC}" type="slidenum">
              <a:rPr lang="ru-RU" smtClean="0"/>
              <a:t>48</a:t>
            </a:fld>
            <a:endParaRPr lang="ru-RU"/>
          </a:p>
        </p:txBody>
      </p:sp>
      <p:sp>
        <p:nvSpPr>
          <p:cNvPr id="5" name="Прямоугольник 4"/>
          <p:cNvSpPr/>
          <p:nvPr/>
        </p:nvSpPr>
        <p:spPr>
          <a:xfrm>
            <a:off x="283779" y="335846"/>
            <a:ext cx="6096000" cy="6463308"/>
          </a:xfrm>
          <a:prstGeom prst="rect">
            <a:avLst/>
          </a:prstGeom>
        </p:spPr>
        <p:txBody>
          <a:bodyPr>
            <a:spAutoFit/>
          </a:bodyPr>
          <a:lstStyle/>
          <a:p>
            <a:pPr algn="just"/>
            <a:r>
              <a:rPr lang="ru-RU" b="0" i="0" dirty="0" smtClean="0">
                <a:solidFill>
                  <a:srgbClr val="666666"/>
                </a:solidFill>
                <a:effectLst/>
                <a:latin typeface="Montserrat"/>
              </a:rPr>
              <a:t>	Для </a:t>
            </a:r>
            <a:r>
              <a:rPr lang="ru-RU" b="0" i="0" dirty="0" smtClean="0">
                <a:solidFill>
                  <a:srgbClr val="666666"/>
                </a:solidFill>
                <a:effectLst/>
                <a:latin typeface="Montserrat"/>
              </a:rPr>
              <a:t>обеспечения безопасности монтажнику потребуется привязь и </a:t>
            </a:r>
            <a:r>
              <a:rPr lang="ru-RU" b="1" i="0" dirty="0" smtClean="0">
                <a:solidFill>
                  <a:srgbClr val="333333"/>
                </a:solidFill>
                <a:effectLst/>
                <a:latin typeface="Montserrat"/>
              </a:rPr>
              <a:t>СИЗ втягивающего типа </a:t>
            </a:r>
            <a:r>
              <a:rPr lang="ru-RU" b="1" i="0" dirty="0" err="1" smtClean="0">
                <a:solidFill>
                  <a:srgbClr val="333333"/>
                </a:solidFill>
                <a:effectLst/>
                <a:latin typeface="Montserrat"/>
              </a:rPr>
              <a:t>двухплечевое</a:t>
            </a:r>
            <a:r>
              <a:rPr lang="ru-RU" b="0" i="0" dirty="0" smtClean="0">
                <a:solidFill>
                  <a:srgbClr val="666666"/>
                </a:solidFill>
                <a:effectLst/>
                <a:latin typeface="Montserrat"/>
              </a:rPr>
              <a:t> с карабинами, имеющими открытие от 60 мм. </a:t>
            </a:r>
            <a:endParaRPr lang="ru-RU" b="0" i="0" dirty="0" smtClean="0">
              <a:solidFill>
                <a:srgbClr val="666666"/>
              </a:solidFill>
              <a:effectLst/>
              <a:latin typeface="Montserrat"/>
            </a:endParaRPr>
          </a:p>
          <a:p>
            <a:pPr algn="just"/>
            <a:r>
              <a:rPr lang="ru-RU" dirty="0">
                <a:solidFill>
                  <a:srgbClr val="666666"/>
                </a:solidFill>
                <a:latin typeface="Montserrat"/>
              </a:rPr>
              <a:t>	</a:t>
            </a:r>
            <a:r>
              <a:rPr lang="ru-RU" b="0" i="0" dirty="0" smtClean="0">
                <a:solidFill>
                  <a:srgbClr val="666666"/>
                </a:solidFill>
                <a:effectLst/>
                <a:latin typeface="Montserrat"/>
              </a:rPr>
              <a:t>Такая </a:t>
            </a:r>
            <a:r>
              <a:rPr lang="ru-RU" b="0" i="0" dirty="0" smtClean="0">
                <a:solidFill>
                  <a:srgbClr val="666666"/>
                </a:solidFill>
                <a:effectLst/>
                <a:latin typeface="Montserrat"/>
              </a:rPr>
              <a:t>конфигурация страховочной системы позволит организовать </a:t>
            </a:r>
            <a:r>
              <a:rPr lang="ru-RU" b="0" i="0" dirty="0" err="1" smtClean="0">
                <a:solidFill>
                  <a:srgbClr val="666666"/>
                </a:solidFill>
                <a:effectLst/>
                <a:latin typeface="Montserrat"/>
              </a:rPr>
              <a:t>самостраховку</a:t>
            </a:r>
            <a:r>
              <a:rPr lang="ru-RU" b="0" i="0" dirty="0" smtClean="0">
                <a:solidFill>
                  <a:srgbClr val="666666"/>
                </a:solidFill>
                <a:effectLst/>
                <a:latin typeface="Montserrat"/>
              </a:rPr>
              <a:t> при сборке лесов и обеспечит минимальную глубину падения работника. Желательно использовать привязи с набедренными подкладками для более комфортного положения при зависании работника. </a:t>
            </a:r>
            <a:endParaRPr lang="ru-RU" b="0" i="0" dirty="0" smtClean="0">
              <a:solidFill>
                <a:srgbClr val="666666"/>
              </a:solidFill>
              <a:effectLst/>
              <a:latin typeface="Montserrat"/>
            </a:endParaRPr>
          </a:p>
          <a:p>
            <a:pPr algn="just"/>
            <a:r>
              <a:rPr lang="ru-RU" dirty="0">
                <a:solidFill>
                  <a:srgbClr val="666666"/>
                </a:solidFill>
                <a:latin typeface="Montserrat"/>
              </a:rPr>
              <a:t>	</a:t>
            </a:r>
            <a:r>
              <a:rPr lang="ru-RU" b="0" i="0" dirty="0" smtClean="0">
                <a:solidFill>
                  <a:srgbClr val="666666"/>
                </a:solidFill>
                <a:effectLst/>
                <a:latin typeface="Montserrat"/>
              </a:rPr>
              <a:t>Этот </a:t>
            </a:r>
            <a:r>
              <a:rPr lang="ru-RU" b="0" i="0" dirty="0" smtClean="0">
                <a:solidFill>
                  <a:srgbClr val="666666"/>
                </a:solidFill>
                <a:effectLst/>
                <a:latin typeface="Montserrat"/>
              </a:rPr>
              <a:t>комплект обеспечит максимально возможную безопасность в случае падения работника, сохранив ему жизнь и здоровье, а организатору работ обеспечит защиту от обвинения в несчастном случае.</a:t>
            </a:r>
          </a:p>
          <a:p>
            <a:pPr algn="just"/>
            <a:r>
              <a:rPr lang="ru-RU" b="0" i="0" dirty="0" smtClean="0">
                <a:solidFill>
                  <a:srgbClr val="666666"/>
                </a:solidFill>
                <a:effectLst/>
                <a:latin typeface="Montserrat"/>
              </a:rPr>
              <a:t>	Мы </a:t>
            </a:r>
            <a:r>
              <a:rPr lang="ru-RU" b="0" i="0" dirty="0" smtClean="0">
                <a:solidFill>
                  <a:srgbClr val="666666"/>
                </a:solidFill>
                <a:effectLst/>
                <a:latin typeface="Montserrat"/>
              </a:rPr>
              <a:t>не рекомендуем использовать страховочные стропы с амортизатором рывка, которые не имеют регулировки длины. Такие стропы требуют запаса свободного пространства под работником не менее 5 метров, что сложно организовать при сборке лесов. Привязь и СИЗ втягивающего типа для работы на лесах в обязательном порядке должны соответствовать </a:t>
            </a:r>
            <a:r>
              <a:rPr lang="ru-RU" b="0" i="0" u="none" strike="noStrike" dirty="0" smtClean="0">
                <a:solidFill>
                  <a:srgbClr val="08A826"/>
                </a:solidFill>
                <a:effectLst/>
                <a:latin typeface="Montserrat"/>
                <a:hlinkClick r:id="rId2"/>
              </a:rPr>
              <a:t>Техническому Регламенту Таможенного Союза 019/2011</a:t>
            </a:r>
            <a:r>
              <a:rPr lang="ru-RU" b="0" i="0" dirty="0" smtClean="0">
                <a:solidFill>
                  <a:srgbClr val="666666"/>
                </a:solidFill>
                <a:effectLst/>
                <a:latin typeface="Montserrat"/>
              </a:rPr>
              <a:t>.</a:t>
            </a:r>
            <a:endParaRPr lang="ru-RU" b="0" i="0" dirty="0">
              <a:solidFill>
                <a:srgbClr val="666666"/>
              </a:solidFill>
              <a:effectLst/>
              <a:latin typeface="Montserra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759" y="932688"/>
            <a:ext cx="3757265" cy="4828032"/>
          </a:xfrm>
          <a:prstGeom prst="rect">
            <a:avLst/>
          </a:prstGeom>
        </p:spPr>
      </p:pic>
    </p:spTree>
    <p:extLst>
      <p:ext uri="{BB962C8B-B14F-4D97-AF65-F5344CB8AC3E}">
        <p14:creationId xmlns:p14="http://schemas.microsoft.com/office/powerpoint/2010/main" val="352987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3528"/>
            <a:ext cx="5161341" cy="5927834"/>
          </a:xfrm>
        </p:spPr>
      </p:pic>
      <p:sp>
        <p:nvSpPr>
          <p:cNvPr id="4" name="Номер слайда 3"/>
          <p:cNvSpPr>
            <a:spLocks noGrp="1"/>
          </p:cNvSpPr>
          <p:nvPr>
            <p:ph type="sldNum" sz="quarter" idx="12"/>
          </p:nvPr>
        </p:nvSpPr>
        <p:spPr/>
        <p:txBody>
          <a:bodyPr/>
          <a:lstStyle/>
          <a:p>
            <a:fld id="{91154C18-11DF-4823-BB03-26F1416156FC}" type="slidenum">
              <a:rPr lang="ru-RU" smtClean="0"/>
              <a:t>49</a:t>
            </a:fld>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341" y="326387"/>
            <a:ext cx="6347487" cy="5611958"/>
          </a:xfrm>
          <a:prstGeom prst="rect">
            <a:avLst/>
          </a:prstGeom>
        </p:spPr>
      </p:pic>
    </p:spTree>
    <p:extLst>
      <p:ext uri="{BB962C8B-B14F-4D97-AF65-F5344CB8AC3E}">
        <p14:creationId xmlns:p14="http://schemas.microsoft.com/office/powerpoint/2010/main" val="3017446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43957" y="4830537"/>
            <a:ext cx="5090192" cy="290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57051" y="2149656"/>
            <a:ext cx="3862282" cy="261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343957" y="2899955"/>
            <a:ext cx="5943631" cy="345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кругленный прямоугольник 1"/>
          <p:cNvSpPr/>
          <p:nvPr/>
        </p:nvSpPr>
        <p:spPr>
          <a:xfrm>
            <a:off x="357051" y="1053737"/>
            <a:ext cx="5930538" cy="261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p:txBody>
          <a:bodyPr/>
          <a:lstStyle/>
          <a:p>
            <a:fld id="{91154C18-11DF-4823-BB03-26F1416156FC}" type="slidenum">
              <a:rPr lang="ru-RU" smtClean="0"/>
              <a:t>5</a:t>
            </a:fld>
            <a:endParaRPr lang="ru-RU"/>
          </a:p>
        </p:txBody>
      </p:sp>
      <p:sp>
        <p:nvSpPr>
          <p:cNvPr id="7" name="Заголовок 1"/>
          <p:cNvSpPr>
            <a:spLocks noGrp="1"/>
          </p:cNvSpPr>
          <p:nvPr>
            <p:ph type="title"/>
          </p:nvPr>
        </p:nvSpPr>
        <p:spPr>
          <a:xfrm>
            <a:off x="343958" y="219075"/>
            <a:ext cx="9295341" cy="5962650"/>
          </a:xfrm>
        </p:spPr>
        <p:txBody>
          <a:bodyPr>
            <a:normAutofit fontScale="90000"/>
          </a:bodyPr>
          <a:lstStyle/>
          <a:p>
            <a:pPr algn="just"/>
            <a:r>
              <a:rPr lang="ru-RU" sz="2800" b="1" u="sng" dirty="0" smtClean="0">
                <a:solidFill>
                  <a:schemeClr val="tx1"/>
                </a:solidFill>
                <a:latin typeface="Times New Roman" panose="02020603050405020304" pitchFamily="18" charset="0"/>
                <a:cs typeface="Times New Roman" panose="02020603050405020304" pitchFamily="18" charset="0"/>
              </a:rPr>
              <a:t>Ответственность за нарушения требований охраны труда:</a:t>
            </a:r>
            <a:br>
              <a:rPr lang="ru-RU" sz="2800" b="1" u="sng" dirty="0" smtClean="0">
                <a:solidFill>
                  <a:schemeClr val="tx1"/>
                </a:solidFill>
                <a:latin typeface="Times New Roman" panose="02020603050405020304" pitchFamily="18" charset="0"/>
                <a:cs typeface="Times New Roman" panose="02020603050405020304" pitchFamily="18" charset="0"/>
              </a:rPr>
            </a:br>
            <a:r>
              <a:rPr lang="ru-RU" sz="2800" b="1" u="sng" dirty="0">
                <a:solidFill>
                  <a:schemeClr val="tx1"/>
                </a:solidFill>
                <a:latin typeface="Times New Roman" panose="02020603050405020304" pitchFamily="18" charset="0"/>
                <a:cs typeface="Times New Roman" panose="02020603050405020304" pitchFamily="18" charset="0"/>
              </a:rPr>
              <a:t/>
            </a:r>
            <a:br>
              <a:rPr lang="ru-RU" sz="2800" b="1" u="sng" dirty="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u="sng" dirty="0" smtClean="0">
                <a:solidFill>
                  <a:schemeClr val="tx1"/>
                </a:solidFill>
                <a:latin typeface="Times New Roman" panose="02020603050405020304" pitchFamily="18" charset="0"/>
                <a:cs typeface="Times New Roman" panose="02020603050405020304" pitchFamily="18" charset="0"/>
              </a:rPr>
              <a:t>Дисциплинарная ответственность (согласно ТК)</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Применяется к работникам за нарушение трудового распорядка, правил и нормативов по охране труда. Наниматель может применить такие взыскания, как замечание, выговор или увольнение. </a:t>
            </a:r>
            <a:r>
              <a:rPr lang="ru-RU" sz="2000" dirty="0" smtClean="0">
                <a:solidFill>
                  <a:schemeClr val="tx1"/>
                </a:solidFill>
                <a:latin typeface="Times New Roman" panose="02020603050405020304" pitchFamily="18" charset="0"/>
                <a:cs typeface="Times New Roman" panose="02020603050405020304" pitchFamily="18" charset="0"/>
              </a:rPr>
              <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u="sng" dirty="0" smtClean="0">
                <a:solidFill>
                  <a:schemeClr val="tx1"/>
                </a:solidFill>
                <a:latin typeface="Times New Roman" panose="02020603050405020304" pitchFamily="18" charset="0"/>
                <a:cs typeface="Times New Roman" panose="02020603050405020304" pitchFamily="18" charset="0"/>
              </a:rPr>
              <a:t>Материальная </a:t>
            </a:r>
            <a:r>
              <a:rPr lang="ru-RU" sz="2000" b="1" u="sng" dirty="0">
                <a:solidFill>
                  <a:schemeClr val="tx1"/>
                </a:solidFill>
                <a:latin typeface="Times New Roman" panose="02020603050405020304" pitchFamily="18" charset="0"/>
                <a:cs typeface="Times New Roman" panose="02020603050405020304" pitchFamily="18" charset="0"/>
              </a:rPr>
              <a:t>ответственность</a:t>
            </a:r>
            <a:r>
              <a:rPr lang="ru-RU" sz="2000" b="1" dirty="0">
                <a:solidFill>
                  <a:schemeClr val="tx1"/>
                </a:solidFill>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Связана с возмещением ущерба, причиненного в результате нарушения требований охраны труда</a:t>
            </a:r>
            <a:r>
              <a:rPr lang="ru-RU" sz="2000" dirty="0" smtClean="0">
                <a:solidFill>
                  <a:schemeClr val="tx1"/>
                </a:solidFill>
                <a:latin typeface="Times New Roman" panose="02020603050405020304" pitchFamily="18" charset="0"/>
                <a:cs typeface="Times New Roman" panose="02020603050405020304" pitchFamily="18" charset="0"/>
              </a:rPr>
              <a:t>.</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u="sng" dirty="0" smtClean="0">
                <a:solidFill>
                  <a:schemeClr val="tx1"/>
                </a:solidFill>
                <a:latin typeface="Times New Roman" panose="02020603050405020304" pitchFamily="18" charset="0"/>
                <a:cs typeface="Times New Roman" panose="02020603050405020304" pitchFamily="18" charset="0"/>
              </a:rPr>
              <a:t>Административная ответственность (согласно КоАП)</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Наступает за нарушение правил охраны труда должностными лицами или индивидуальными предпринимателями, что может повлечь штраф. Например, статья 10.13 КоАП РБ устанавливает штрафы за нарушение требований по охране труда, повлекшее </a:t>
            </a:r>
            <a:r>
              <a:rPr lang="ru-RU" sz="2000" dirty="0" err="1">
                <a:solidFill>
                  <a:schemeClr val="tx1"/>
                </a:solidFill>
                <a:latin typeface="Times New Roman" panose="02020603050405020304" pitchFamily="18" charset="0"/>
                <a:cs typeface="Times New Roman" panose="02020603050405020304" pitchFamily="18" charset="0"/>
              </a:rPr>
              <a:t>травмирование</a:t>
            </a:r>
            <a:r>
              <a:rPr lang="ru-RU" sz="2000" dirty="0">
                <a:solidFill>
                  <a:schemeClr val="tx1"/>
                </a:solidFill>
                <a:latin typeface="Times New Roman" panose="02020603050405020304" pitchFamily="18" charset="0"/>
                <a:cs typeface="Times New Roman" panose="02020603050405020304" pitchFamily="18" charset="0"/>
              </a:rPr>
              <a:t> работников. Также, статья 10.14 КоАП предусматривает ответственность за несообщение или несвоевременное сообщение о </a:t>
            </a:r>
            <a:r>
              <a:rPr lang="ru-RU" sz="2000" dirty="0" smtClean="0">
                <a:solidFill>
                  <a:schemeClr val="tx1"/>
                </a:solidFill>
                <a:latin typeface="Times New Roman" panose="02020603050405020304" pitchFamily="18" charset="0"/>
                <a:cs typeface="Times New Roman" panose="02020603050405020304" pitchFamily="18" charset="0"/>
              </a:rPr>
              <a:t>несчастном случае.</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u="sng" dirty="0" smtClean="0">
                <a:solidFill>
                  <a:schemeClr val="tx1"/>
                </a:solidFill>
                <a:latin typeface="Times New Roman" panose="02020603050405020304" pitchFamily="18" charset="0"/>
                <a:cs typeface="Times New Roman" panose="02020603050405020304" pitchFamily="18" charset="0"/>
              </a:rPr>
              <a:t>Уголовная ответственность (согласно УК)</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Наступает в случаях, когда нарушение охраны труда повлекло тяжкие последствия, такие как смерть или тяжкий вред здоровью. Уголовная ответственность предусмотрена, например, статьей 306 Уголовного кодекса Республики Беларусь. </a:t>
            </a:r>
            <a:br>
              <a:rPr lang="ru-RU" sz="2000" dirty="0">
                <a:solidFill>
                  <a:schemeClr val="tx1"/>
                </a:solidFill>
                <a:latin typeface="Times New Roman" panose="02020603050405020304" pitchFamily="18" charset="0"/>
                <a:cs typeface="Times New Roman" panose="02020603050405020304" pitchFamily="18" charset="0"/>
              </a:rPr>
            </a:br>
            <a:endParaRPr lang="ru-RU" sz="20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536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1154C18-11DF-4823-BB03-26F1416156FC}" type="slidenum">
              <a:rPr lang="ru-RU" smtClean="0"/>
              <a:t>50</a:t>
            </a:fld>
            <a:endParaRPr lang="ru-RU"/>
          </a:p>
        </p:txBody>
      </p:sp>
      <p:sp>
        <p:nvSpPr>
          <p:cNvPr id="6" name="Прямоугольник 5"/>
          <p:cNvSpPr/>
          <p:nvPr/>
        </p:nvSpPr>
        <p:spPr>
          <a:xfrm>
            <a:off x="315310" y="269734"/>
            <a:ext cx="6096000" cy="6186309"/>
          </a:xfrm>
          <a:prstGeom prst="rect">
            <a:avLst/>
          </a:prstGeom>
        </p:spPr>
        <p:txBody>
          <a:bodyPr>
            <a:spAutoFit/>
          </a:bodyPr>
          <a:lstStyle/>
          <a:p>
            <a:pPr algn="just"/>
            <a:r>
              <a:rPr lang="ru-RU" sz="2000" b="0" i="0" dirty="0" smtClean="0">
                <a:solidFill>
                  <a:srgbClr val="333333"/>
                </a:solidFill>
                <a:effectLst/>
                <a:latin typeface="Montserrat"/>
              </a:rPr>
              <a:t>	Комплектация системы спасения и эвакуации для спасения упавших с вышек тур и лесов работников:</a:t>
            </a:r>
          </a:p>
          <a:p>
            <a:pPr algn="just"/>
            <a:r>
              <a:rPr lang="ru-RU" sz="2000" b="0" i="0" dirty="0" smtClean="0">
                <a:solidFill>
                  <a:srgbClr val="666666"/>
                </a:solidFill>
                <a:effectLst/>
                <a:latin typeface="Montserrat"/>
              </a:rPr>
              <a:t>	Принцип эвакуации работника, который упал с лесов или вышки и завис в страховочной привязи, обычно подразумевает следующие этапы:</a:t>
            </a:r>
          </a:p>
          <a:p>
            <a:pPr algn="just">
              <a:buFont typeface="Arial" panose="020B0604020202020204" pitchFamily="34" charset="0"/>
              <a:buChar char="•"/>
            </a:pPr>
            <a:r>
              <a:rPr lang="ru-RU" sz="2000" b="0" i="0" dirty="0" smtClean="0">
                <a:solidFill>
                  <a:srgbClr val="666666"/>
                </a:solidFill>
                <a:effectLst/>
                <a:latin typeface="Montserrat"/>
              </a:rPr>
              <a:t>Установка системы спасения и эвакуации.</a:t>
            </a:r>
          </a:p>
          <a:p>
            <a:pPr algn="just">
              <a:buFont typeface="Arial" panose="020B0604020202020204" pitchFamily="34" charset="0"/>
              <a:buChar char="•"/>
            </a:pPr>
            <a:r>
              <a:rPr lang="ru-RU" sz="2000" b="0" i="0" dirty="0" smtClean="0">
                <a:solidFill>
                  <a:srgbClr val="666666"/>
                </a:solidFill>
                <a:effectLst/>
                <a:latin typeface="Montserrat"/>
              </a:rPr>
              <a:t>Приподнимание работника и снятие нагрузки с соединительно-амортизирующей подсистемы пострадавшего.</a:t>
            </a:r>
          </a:p>
          <a:p>
            <a:pPr algn="just">
              <a:buFont typeface="Arial" panose="020B0604020202020204" pitchFamily="34" charset="0"/>
              <a:buChar char="•"/>
            </a:pPr>
            <a:r>
              <a:rPr lang="ru-RU" sz="2000" b="0" i="0" dirty="0" smtClean="0">
                <a:solidFill>
                  <a:srgbClr val="666666"/>
                </a:solidFill>
                <a:effectLst/>
                <a:latin typeface="Montserrat"/>
              </a:rPr>
              <a:t>Отсоединение соединительно-амортизирующей подсистемы пострадавшего.</a:t>
            </a:r>
          </a:p>
          <a:p>
            <a:pPr algn="just">
              <a:buFont typeface="Arial" panose="020B0604020202020204" pitchFamily="34" charset="0"/>
              <a:buChar char="•"/>
            </a:pPr>
            <a:r>
              <a:rPr lang="ru-RU" sz="2000" b="0" i="0" dirty="0" smtClean="0">
                <a:solidFill>
                  <a:srgbClr val="666666"/>
                </a:solidFill>
                <a:effectLst/>
                <a:latin typeface="Montserrat"/>
              </a:rPr>
              <a:t>Спуск пострадавшего на землю.</a:t>
            </a:r>
          </a:p>
          <a:p>
            <a:pPr algn="just"/>
            <a:r>
              <a:rPr lang="ru-RU" sz="2000" b="0" i="0" dirty="0" smtClean="0">
                <a:solidFill>
                  <a:srgbClr val="666666"/>
                </a:solidFill>
                <a:effectLst/>
                <a:latin typeface="Montserrat"/>
              </a:rPr>
              <a:t>	Для </a:t>
            </a:r>
            <a:r>
              <a:rPr lang="ru-RU" sz="2000" b="0" i="0" dirty="0" smtClean="0">
                <a:solidFill>
                  <a:srgbClr val="666666"/>
                </a:solidFill>
                <a:effectLst/>
                <a:latin typeface="Montserrat"/>
              </a:rPr>
              <a:t>этого могут применяться спасательные наборы типа </a:t>
            </a:r>
            <a:r>
              <a:rPr lang="ru-RU" sz="2000" b="0" i="0" u="none" strike="noStrike" dirty="0" err="1" smtClean="0">
                <a:solidFill>
                  <a:srgbClr val="08A826"/>
                </a:solidFill>
                <a:effectLst/>
                <a:latin typeface="Montserrat"/>
                <a:hlinkClick r:id="rId2"/>
              </a:rPr>
              <a:t>Vento</a:t>
            </a:r>
            <a:r>
              <a:rPr lang="ru-RU" sz="2000" b="0" i="0" u="none" strike="noStrike" dirty="0" smtClean="0">
                <a:solidFill>
                  <a:srgbClr val="08A826"/>
                </a:solidFill>
                <a:effectLst/>
                <a:latin typeface="Montserrat"/>
                <a:hlinkClick r:id="rId2"/>
              </a:rPr>
              <a:t> </a:t>
            </a:r>
            <a:r>
              <a:rPr lang="ru-RU" sz="2000" b="0" i="0" u="none" strike="noStrike" dirty="0" err="1" smtClean="0">
                <a:solidFill>
                  <a:srgbClr val="08A826"/>
                </a:solidFill>
                <a:effectLst/>
                <a:latin typeface="Montserrat"/>
                <a:hlinkClick r:id="rId2"/>
              </a:rPr>
              <a:t>Rescue</a:t>
            </a:r>
            <a:r>
              <a:rPr lang="ru-RU" sz="2000" b="0" i="0" u="none" strike="noStrike" dirty="0" smtClean="0">
                <a:solidFill>
                  <a:srgbClr val="08A826"/>
                </a:solidFill>
                <a:effectLst/>
                <a:latin typeface="Montserrat"/>
                <a:hlinkClick r:id="rId2"/>
              </a:rPr>
              <a:t> </a:t>
            </a:r>
            <a:r>
              <a:rPr lang="ru-RU" sz="2000" b="0" i="0" u="none" strike="noStrike" dirty="0" err="1" smtClean="0">
                <a:solidFill>
                  <a:srgbClr val="08A826"/>
                </a:solidFill>
                <a:effectLst/>
                <a:latin typeface="Montserrat"/>
                <a:hlinkClick r:id="rId2"/>
              </a:rPr>
              <a:t>Set</a:t>
            </a:r>
            <a:r>
              <a:rPr lang="ru-RU" sz="2000" b="0" i="0" u="none" strike="noStrike" dirty="0" smtClean="0">
                <a:solidFill>
                  <a:srgbClr val="08A826"/>
                </a:solidFill>
                <a:effectLst/>
                <a:latin typeface="Montserrat"/>
                <a:hlinkClick r:id="rId2"/>
              </a:rPr>
              <a:t> </a:t>
            </a:r>
            <a:r>
              <a:rPr lang="ru-RU" sz="2000" b="0" i="0" u="none" strike="noStrike" dirty="0" err="1" smtClean="0">
                <a:solidFill>
                  <a:srgbClr val="08A826"/>
                </a:solidFill>
                <a:effectLst/>
                <a:latin typeface="Montserrat"/>
                <a:hlinkClick r:id="rId2"/>
              </a:rPr>
              <a:t>Pro</a:t>
            </a:r>
            <a:r>
              <a:rPr lang="ru-RU" sz="2000" b="0" i="0" dirty="0" smtClean="0">
                <a:solidFill>
                  <a:srgbClr val="666666"/>
                </a:solidFill>
                <a:effectLst/>
                <a:latin typeface="Montserrat"/>
              </a:rPr>
              <a:t> или </a:t>
            </a:r>
            <a:r>
              <a:rPr lang="ru-RU" sz="2000" b="0" i="0" u="none" strike="noStrike" dirty="0" err="1" smtClean="0">
                <a:solidFill>
                  <a:srgbClr val="08A826"/>
                </a:solidFill>
                <a:effectLst/>
                <a:latin typeface="Montserrat"/>
                <a:hlinkClick r:id="rId3"/>
              </a:rPr>
              <a:t>Petzl</a:t>
            </a:r>
            <a:r>
              <a:rPr lang="ru-RU" sz="2000" b="0" i="0" u="none" strike="noStrike" dirty="0" smtClean="0">
                <a:solidFill>
                  <a:srgbClr val="08A826"/>
                </a:solidFill>
                <a:effectLst/>
                <a:latin typeface="Montserrat"/>
                <a:hlinkClick r:id="rId3"/>
              </a:rPr>
              <a:t> </a:t>
            </a:r>
            <a:r>
              <a:rPr lang="ru-RU" sz="2000" b="0" i="0" u="none" strike="noStrike" dirty="0" err="1" smtClean="0">
                <a:solidFill>
                  <a:srgbClr val="08A826"/>
                </a:solidFill>
                <a:effectLst/>
                <a:latin typeface="Montserrat"/>
                <a:hlinkClick r:id="rId3"/>
              </a:rPr>
              <a:t>Jag</a:t>
            </a:r>
            <a:r>
              <a:rPr lang="ru-RU" sz="2000" b="0" i="0" u="none" strike="noStrike" dirty="0" smtClean="0">
                <a:solidFill>
                  <a:srgbClr val="08A826"/>
                </a:solidFill>
                <a:effectLst/>
                <a:latin typeface="Montserrat"/>
                <a:hlinkClick r:id="rId3"/>
              </a:rPr>
              <a:t> </a:t>
            </a:r>
            <a:r>
              <a:rPr lang="ru-RU" sz="2000" b="0" i="0" u="none" strike="noStrike" dirty="0" err="1" smtClean="0">
                <a:solidFill>
                  <a:srgbClr val="08A826"/>
                </a:solidFill>
                <a:effectLst/>
                <a:latin typeface="Montserrat"/>
                <a:hlinkClick r:id="rId3"/>
              </a:rPr>
              <a:t>rescue</a:t>
            </a:r>
            <a:r>
              <a:rPr lang="ru-RU" sz="2000" b="0" i="0" u="none" strike="noStrike" dirty="0" smtClean="0">
                <a:solidFill>
                  <a:srgbClr val="08A826"/>
                </a:solidFill>
                <a:effectLst/>
                <a:latin typeface="Montserrat"/>
                <a:hlinkClick r:id="rId3"/>
              </a:rPr>
              <a:t> </a:t>
            </a:r>
            <a:r>
              <a:rPr lang="ru-RU" sz="2000" b="0" i="0" u="none" strike="noStrike" dirty="0" err="1" smtClean="0">
                <a:solidFill>
                  <a:srgbClr val="08A826"/>
                </a:solidFill>
                <a:effectLst/>
                <a:latin typeface="Montserrat"/>
                <a:hlinkClick r:id="rId3"/>
              </a:rPr>
              <a:t>kit</a:t>
            </a:r>
            <a:r>
              <a:rPr lang="ru-RU" sz="2000" b="0" i="0" dirty="0" smtClean="0">
                <a:solidFill>
                  <a:srgbClr val="666666"/>
                </a:solidFill>
                <a:effectLst/>
                <a:latin typeface="Montserrat"/>
              </a:rPr>
              <a:t>. Также можно использовать </a:t>
            </a:r>
            <a:r>
              <a:rPr lang="ru-RU" sz="2000" b="0" i="0" dirty="0" err="1" smtClean="0">
                <a:solidFill>
                  <a:srgbClr val="666666"/>
                </a:solidFill>
                <a:effectLst/>
                <a:latin typeface="Montserrat"/>
              </a:rPr>
              <a:t>самоспасатели</a:t>
            </a:r>
            <a:r>
              <a:rPr lang="ru-RU" sz="2000" b="0" i="0" dirty="0" smtClean="0">
                <a:solidFill>
                  <a:srgbClr val="666666"/>
                </a:solidFill>
                <a:effectLst/>
                <a:latin typeface="Montserrat"/>
              </a:rPr>
              <a:t> </a:t>
            </a:r>
            <a:r>
              <a:rPr lang="ru-RU" sz="2000" b="0" i="0" u="none" strike="noStrike" dirty="0" err="1" smtClean="0">
                <a:solidFill>
                  <a:srgbClr val="08A826"/>
                </a:solidFill>
                <a:effectLst/>
                <a:latin typeface="Montserrat"/>
                <a:hlinkClick r:id="rId4"/>
              </a:rPr>
              <a:t>Венто</a:t>
            </a:r>
            <a:r>
              <a:rPr lang="ru-RU" sz="2000" b="0" i="0" u="none" strike="noStrike" dirty="0" smtClean="0">
                <a:solidFill>
                  <a:srgbClr val="08A826"/>
                </a:solidFill>
                <a:effectLst/>
                <a:latin typeface="Montserrat"/>
                <a:hlinkClick r:id="rId4"/>
              </a:rPr>
              <a:t> Сапсан.</a:t>
            </a:r>
            <a:endParaRPr lang="ru-RU" sz="2000" b="0" i="0" dirty="0" smtClean="0">
              <a:solidFill>
                <a:srgbClr val="666666"/>
              </a:solidFill>
              <a:effectLst/>
              <a:latin typeface="Montserrat"/>
            </a:endParaRPr>
          </a:p>
          <a:p>
            <a:r>
              <a:rPr lang="ru-RU" dirty="0" smtClean="0"/>
              <a:t/>
            </a:r>
            <a:br>
              <a:rPr lang="ru-RU" dirty="0" smtClean="0"/>
            </a:br>
            <a:endParaRPr lang="ru-RU" dirty="0"/>
          </a:p>
        </p:txBody>
      </p:sp>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4846" y="269734"/>
            <a:ext cx="5767154" cy="5629568"/>
          </a:xfrm>
          <a:prstGeom prst="rect">
            <a:avLst/>
          </a:prstGeom>
        </p:spPr>
      </p:pic>
    </p:spTree>
    <p:extLst>
      <p:ext uri="{BB962C8B-B14F-4D97-AF65-F5344CB8AC3E}">
        <p14:creationId xmlns:p14="http://schemas.microsoft.com/office/powerpoint/2010/main" val="39768801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387" y="570686"/>
            <a:ext cx="9834147" cy="5835801"/>
          </a:xfrm>
        </p:spPr>
        <p:txBody>
          <a:bodyPr/>
          <a:lstStyle/>
          <a:p>
            <a:pPr marL="0" indent="0" algn="ctr">
              <a:buNone/>
            </a:pPr>
            <a:r>
              <a:rPr lang="ru-RU" sz="2000" b="1" dirty="0"/>
              <a:t>ГЛАВА 10</a:t>
            </a:r>
          </a:p>
          <a:p>
            <a:pPr marL="0" indent="0" algn="ctr">
              <a:buNone/>
            </a:pPr>
            <a:r>
              <a:rPr lang="ru-RU" sz="2000" b="1" dirty="0"/>
              <a:t>ТРЕБОВАНИЯ ПРИ ВЫПОЛНЕНИИ РАБОТ НА МЕЖДУЭТАЖНЫХ</a:t>
            </a:r>
          </a:p>
          <a:p>
            <a:pPr marL="0" indent="0" algn="ctr">
              <a:buNone/>
            </a:pPr>
            <a:r>
              <a:rPr lang="ru-RU" sz="2000" b="1" dirty="0"/>
              <a:t>ПЕРЕКРЫТИЯХ, КРЫШЕ ЗДАНИЯ, СООРУЖЕНИЯ, ПО ОЧИСТКЕ КРЫШИ</a:t>
            </a:r>
          </a:p>
          <a:p>
            <a:pPr marL="0" indent="0" algn="ctr">
              <a:buNone/>
            </a:pPr>
            <a:r>
              <a:rPr lang="ru-RU" sz="2000" b="1" dirty="0"/>
              <a:t>ЗДАНИЯ, </a:t>
            </a:r>
            <a:r>
              <a:rPr lang="ru-RU" sz="2000" b="1" dirty="0" smtClean="0"/>
              <a:t>СООРУЖЕНИЯ </a:t>
            </a:r>
            <a:r>
              <a:rPr lang="ru-RU" sz="2000" b="1" dirty="0"/>
              <a:t>ОТ СНЕГА, НАЛЕДИ (СОСУЛЕК</a:t>
            </a:r>
            <a:r>
              <a:rPr lang="ru-RU" sz="2000" b="1" dirty="0" smtClean="0"/>
              <a:t>)</a:t>
            </a:r>
          </a:p>
          <a:p>
            <a:pPr marL="0" indent="0" algn="ctr">
              <a:buNone/>
            </a:pPr>
            <a:endParaRPr lang="ru-RU" b="1" dirty="0"/>
          </a:p>
          <a:p>
            <a:pPr marL="0" indent="0" algn="ctr">
              <a:buNone/>
            </a:pPr>
            <a:endParaRPr lang="ru-RU" b="1" dirty="0" smtClean="0"/>
          </a:p>
          <a:p>
            <a:pPr marL="0" indent="0" algn="ctr">
              <a:buNone/>
            </a:pPr>
            <a:r>
              <a:rPr lang="ru-RU" sz="2000" b="1" dirty="0"/>
              <a:t>ГЛАВА 12</a:t>
            </a:r>
          </a:p>
          <a:p>
            <a:pPr marL="0" indent="0" algn="ctr">
              <a:buNone/>
            </a:pPr>
            <a:r>
              <a:rPr lang="ru-RU" sz="2000" b="1" dirty="0"/>
              <a:t>ТРЕБОВАНИЯ ПРИ ВЫПОЛНЕНИИ СТЕКОЛЬНЫХ РАБОТ И ПРИ ОЧИСТКЕ</a:t>
            </a:r>
          </a:p>
          <a:p>
            <a:pPr marL="0" indent="0" algn="ctr">
              <a:buNone/>
            </a:pPr>
            <a:r>
              <a:rPr lang="ru-RU" sz="2000" b="1" dirty="0"/>
              <a:t>ОСТЕКЛЕНИЯ ЗДАНИЙ ОТ ЗАГРЯЗНЕНИЙ</a:t>
            </a:r>
            <a:endParaRPr lang="ru-RU" sz="2000" dirty="0"/>
          </a:p>
        </p:txBody>
      </p:sp>
      <p:sp>
        <p:nvSpPr>
          <p:cNvPr id="4" name="Номер слайда 3"/>
          <p:cNvSpPr>
            <a:spLocks noGrp="1"/>
          </p:cNvSpPr>
          <p:nvPr>
            <p:ph type="sldNum" sz="quarter" idx="12"/>
          </p:nvPr>
        </p:nvSpPr>
        <p:spPr/>
        <p:txBody>
          <a:bodyPr/>
          <a:lstStyle/>
          <a:p>
            <a:fld id="{91154C18-11DF-4823-BB03-26F1416156FC}" type="slidenum">
              <a:rPr lang="ru-RU" smtClean="0"/>
              <a:t>51</a:t>
            </a:fld>
            <a:endParaRPr lang="ru-RU"/>
          </a:p>
        </p:txBody>
      </p:sp>
    </p:spTree>
    <p:extLst>
      <p:ext uri="{BB962C8B-B14F-4D97-AF65-F5344CB8AC3E}">
        <p14:creationId xmlns:p14="http://schemas.microsoft.com/office/powerpoint/2010/main" val="1550303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1154C18-11DF-4823-BB03-26F1416156FC}" type="slidenum">
              <a:rPr lang="ru-RU" smtClean="0"/>
              <a:t>52</a:t>
            </a:fld>
            <a:endParaRPr lang="ru-RU"/>
          </a:p>
        </p:txBody>
      </p:sp>
      <p:sp>
        <p:nvSpPr>
          <p:cNvPr id="5" name="Rectangle 2"/>
          <p:cNvSpPr txBox="1">
            <a:spLocks noChangeArrowheads="1"/>
          </p:cNvSpPr>
          <p:nvPr/>
        </p:nvSpPr>
        <p:spPr bwMode="auto">
          <a:xfrm>
            <a:off x="434888" y="598274"/>
            <a:ext cx="9219857" cy="4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spcBef>
                <a:spcPct val="20000"/>
              </a:spcBef>
              <a:buClr>
                <a:srgbClr val="EDD24D"/>
              </a:buClr>
              <a:buFont typeface="Wingdings 3" pitchFamily="18" charset="2"/>
              <a:buChar char="}"/>
              <a:defRPr sz="2800" b="1">
                <a:solidFill>
                  <a:srgbClr val="4D4D4D"/>
                </a:solidFill>
                <a:latin typeface="Calibri" pitchFamily="34" charset="0"/>
                <a:cs typeface="Times New Roman" pitchFamily="18" charset="0"/>
              </a:defRPr>
            </a:lvl1pPr>
            <a:lvl2pPr marL="742950" indent="-285750" eaLnBrk="0" hangingPunct="0">
              <a:spcBef>
                <a:spcPct val="20000"/>
              </a:spcBef>
              <a:buClr>
                <a:srgbClr val="EDD24D"/>
              </a:buClr>
              <a:buChar char="–"/>
              <a:defRPr sz="2400">
                <a:solidFill>
                  <a:srgbClr val="4D4D4D"/>
                </a:solidFill>
                <a:latin typeface="Calibri" pitchFamily="34" charset="0"/>
                <a:cs typeface="Times New Roman" pitchFamily="18" charset="0"/>
              </a:defRPr>
            </a:lvl2pPr>
            <a:lvl3pPr marL="1143000" indent="-228600" eaLnBrk="0" hangingPunct="0">
              <a:spcBef>
                <a:spcPct val="20000"/>
              </a:spcBef>
              <a:buClr>
                <a:srgbClr val="EDD24D"/>
              </a:buClr>
              <a:buChar char="•"/>
              <a:defRPr sz="2000" i="1">
                <a:solidFill>
                  <a:srgbClr val="4D4D4D"/>
                </a:solidFill>
                <a:latin typeface="Calibri" pitchFamily="34"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marL="457200" lvl="1" indent="0" algn="ctr">
              <a:buClr>
                <a:srgbClr val="002060"/>
              </a:buClr>
              <a:buFontTx/>
              <a:buNone/>
              <a:defRPr/>
            </a:pPr>
            <a:endParaRPr lang="ru-RU" sz="2800" b="1" dirty="0" smtClean="0">
              <a:solidFill>
                <a:srgbClr val="FF0000"/>
              </a:solidFill>
            </a:endParaRPr>
          </a:p>
          <a:p>
            <a:pPr marL="457200" lvl="1" indent="0" algn="ctr">
              <a:buClr>
                <a:srgbClr val="002060"/>
              </a:buClr>
              <a:buFontTx/>
              <a:buNone/>
              <a:defRPr/>
            </a:pPr>
            <a:r>
              <a:rPr lang="ru-RU" sz="2800" b="1" dirty="0" smtClean="0">
                <a:solidFill>
                  <a:srgbClr val="FF0000"/>
                </a:solidFill>
              </a:rPr>
              <a:t>Запрещается </a:t>
            </a:r>
            <a:r>
              <a:rPr lang="ru-RU" sz="2800" b="1" dirty="0">
                <a:solidFill>
                  <a:srgbClr val="FF0000"/>
                </a:solidFill>
              </a:rPr>
              <a:t>выполнение работ на высоте </a:t>
            </a:r>
          </a:p>
          <a:p>
            <a:pPr marL="457200" lvl="1" indent="0" algn="ctr">
              <a:buClr>
                <a:srgbClr val="002060"/>
              </a:buClr>
              <a:buFontTx/>
              <a:buNone/>
              <a:defRPr/>
            </a:pPr>
            <a:r>
              <a:rPr lang="ru-RU" sz="2800" b="1" dirty="0">
                <a:solidFill>
                  <a:srgbClr val="FF0000"/>
                </a:solidFill>
              </a:rPr>
              <a:t>при проведении их на открытых площадках</a:t>
            </a:r>
            <a:r>
              <a:rPr lang="ru-RU" b="1" dirty="0">
                <a:solidFill>
                  <a:srgbClr val="FF0000"/>
                </a:solidFill>
              </a:rPr>
              <a:t>:</a:t>
            </a:r>
          </a:p>
          <a:p>
            <a:pPr marL="457200" lvl="1" indent="0" algn="just">
              <a:buClr>
                <a:srgbClr val="002060"/>
              </a:buClr>
              <a:buFontTx/>
              <a:buNone/>
              <a:defRPr/>
            </a:pPr>
            <a:endParaRPr lang="ru-RU" sz="2000" dirty="0">
              <a:solidFill>
                <a:srgbClr val="002060"/>
              </a:solidFill>
            </a:endParaRPr>
          </a:p>
          <a:p>
            <a:pPr algn="just">
              <a:lnSpc>
                <a:spcPct val="150000"/>
              </a:lnSpc>
              <a:buClr>
                <a:srgbClr val="002060"/>
              </a:buClr>
              <a:defRPr/>
            </a:pPr>
            <a:r>
              <a:rPr lang="ru-RU" dirty="0">
                <a:solidFill>
                  <a:srgbClr val="002060"/>
                </a:solidFill>
              </a:rPr>
              <a:t>в открытых местах при скорости ветра </a:t>
            </a:r>
            <a:r>
              <a:rPr lang="ru-RU" dirty="0" smtClean="0">
                <a:solidFill>
                  <a:srgbClr val="002060"/>
                </a:solidFill>
              </a:rPr>
              <a:t>10 </a:t>
            </a:r>
            <a:r>
              <a:rPr lang="ru-RU" dirty="0">
                <a:solidFill>
                  <a:srgbClr val="002060"/>
                </a:solidFill>
              </a:rPr>
              <a:t>м/с и более,</a:t>
            </a:r>
          </a:p>
          <a:p>
            <a:pPr algn="just">
              <a:lnSpc>
                <a:spcPct val="150000"/>
              </a:lnSpc>
              <a:buClr>
                <a:srgbClr val="002060"/>
              </a:buClr>
              <a:defRPr/>
            </a:pPr>
            <a:r>
              <a:rPr lang="ru-RU" dirty="0">
                <a:solidFill>
                  <a:srgbClr val="002060"/>
                </a:solidFill>
              </a:rPr>
              <a:t>при грозе, тумане, недостаточной освещенности, исключающих видимость в пределах фронта работ, а также при гололеде с обледенелых поверхностей,</a:t>
            </a:r>
          </a:p>
          <a:p>
            <a:pPr algn="just">
              <a:lnSpc>
                <a:spcPct val="150000"/>
              </a:lnSpc>
              <a:buClr>
                <a:srgbClr val="002060"/>
              </a:buClr>
              <a:defRPr/>
            </a:pPr>
            <a:r>
              <a:rPr lang="ru-RU" dirty="0">
                <a:solidFill>
                  <a:srgbClr val="002060"/>
                </a:solidFill>
              </a:rPr>
              <a:t>при монтаже/демонтаже конструкций с большой парусностью при скорости ветра 10 м/с и более</a:t>
            </a:r>
            <a:endParaRPr lang="ru-RU" dirty="0">
              <a:solidFill>
                <a:srgbClr val="002060"/>
              </a:solidFill>
              <a:latin typeface="+mj-lt"/>
            </a:endParaRPr>
          </a:p>
        </p:txBody>
      </p:sp>
    </p:spTree>
    <p:extLst>
      <p:ext uri="{BB962C8B-B14F-4D97-AF65-F5344CB8AC3E}">
        <p14:creationId xmlns:p14="http://schemas.microsoft.com/office/powerpoint/2010/main" val="3893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1154C18-11DF-4823-BB03-26F1416156FC}" type="slidenum">
              <a:rPr lang="ru-RU" smtClean="0"/>
              <a:t>53</a:t>
            </a:fld>
            <a:endParaRPr lang="ru-RU"/>
          </a:p>
        </p:txBody>
      </p:sp>
      <p:sp>
        <p:nvSpPr>
          <p:cNvPr id="5" name="Rectangle 1"/>
          <p:cNvSpPr/>
          <p:nvPr/>
        </p:nvSpPr>
        <p:spPr>
          <a:xfrm>
            <a:off x="341386" y="420736"/>
            <a:ext cx="9140365" cy="71608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lvl="1" algn="ctr">
              <a:defRPr/>
            </a:pPr>
            <a:r>
              <a:rPr lang="ru-RU" sz="4000" b="1" dirty="0">
                <a:solidFill>
                  <a:srgbClr val="002060"/>
                </a:solidFill>
              </a:rPr>
              <a:t>Успешной и безопасной работы</a:t>
            </a:r>
            <a:r>
              <a:rPr lang="en-US" sz="4000" b="1" dirty="0">
                <a:solidFill>
                  <a:srgbClr val="002060"/>
                </a:solidFill>
              </a:rPr>
              <a:t> !</a:t>
            </a:r>
            <a:r>
              <a:rPr lang="ru-RU" sz="4000" b="1" dirty="0">
                <a:solidFill>
                  <a:srgbClr val="002060"/>
                </a:solidFill>
              </a:rPr>
              <a:t>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r="2298"/>
          <a:stretch>
            <a:fillRect/>
          </a:stretch>
        </p:blipFill>
        <p:spPr bwMode="auto">
          <a:xfrm>
            <a:off x="953786" y="1068320"/>
            <a:ext cx="8071342" cy="5338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5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75093" y="1428205"/>
            <a:ext cx="9144000" cy="653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73845" y="2264228"/>
            <a:ext cx="9144000" cy="831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73845" y="3239589"/>
            <a:ext cx="9144000" cy="696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373845" y="4164330"/>
            <a:ext cx="9144000" cy="454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373845" y="4716027"/>
            <a:ext cx="9144000" cy="430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400594" y="5243870"/>
            <a:ext cx="9144000" cy="407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400594" y="5750937"/>
            <a:ext cx="9144000" cy="647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p:txBody>
          <a:bodyPr/>
          <a:lstStyle/>
          <a:p>
            <a:fld id="{91154C18-11DF-4823-BB03-26F1416156FC}" type="slidenum">
              <a:rPr lang="ru-RU" smtClean="0"/>
              <a:t>6</a:t>
            </a:fld>
            <a:endParaRPr lang="ru-RU"/>
          </a:p>
        </p:txBody>
      </p:sp>
      <p:sp>
        <p:nvSpPr>
          <p:cNvPr id="5" name="Заголовок 1"/>
          <p:cNvSpPr>
            <a:spLocks noGrp="1"/>
          </p:cNvSpPr>
          <p:nvPr>
            <p:ph type="title"/>
          </p:nvPr>
        </p:nvSpPr>
        <p:spPr>
          <a:xfrm>
            <a:off x="477100" y="372599"/>
            <a:ext cx="9197499" cy="6430663"/>
          </a:xfrm>
        </p:spPr>
        <p:txBody>
          <a:bodyPr>
            <a:noAutofit/>
          </a:bodyPr>
          <a:lstStyle/>
          <a:p>
            <a:pPr fontAlgn="base"/>
            <a:r>
              <a:rPr lang="ru-RU" sz="2800" b="1" u="sng" dirty="0" smtClean="0">
                <a:solidFill>
                  <a:schemeClr val="tx1"/>
                </a:solidFill>
                <a:latin typeface="Times New Roman" panose="02020603050405020304" pitchFamily="18" charset="0"/>
                <a:cs typeface="Times New Roman" panose="02020603050405020304" pitchFamily="18" charset="0"/>
              </a:rPr>
              <a:t>Нормативно </a:t>
            </a:r>
            <a:r>
              <a:rPr lang="ru-RU" sz="2800" b="1" u="sng" dirty="0">
                <a:solidFill>
                  <a:schemeClr val="tx1"/>
                </a:solidFill>
                <a:latin typeface="Times New Roman" panose="02020603050405020304" pitchFamily="18" charset="0"/>
                <a:cs typeface="Times New Roman" panose="02020603050405020304" pitchFamily="18" charset="0"/>
              </a:rPr>
              <a:t>правовые и технические акты по охране труда при работе на </a:t>
            </a:r>
            <a:r>
              <a:rPr lang="ru-RU" sz="2800" b="1" u="sng" dirty="0" smtClean="0">
                <a:solidFill>
                  <a:schemeClr val="tx1"/>
                </a:solidFill>
                <a:latin typeface="Times New Roman" panose="02020603050405020304" pitchFamily="18" charset="0"/>
                <a:cs typeface="Times New Roman" panose="02020603050405020304" pitchFamily="18" charset="0"/>
              </a:rPr>
              <a:t>высоте:</a:t>
            </a:r>
            <a:r>
              <a:rPr lang="ru-RU" sz="2800" b="1" u="sng" dirty="0">
                <a:solidFill>
                  <a:srgbClr val="FF0000"/>
                </a:solidFill>
                <a:latin typeface="Times New Roman" panose="02020603050405020304" pitchFamily="18" charset="0"/>
                <a:cs typeface="Times New Roman" panose="02020603050405020304" pitchFamily="18" charset="0"/>
              </a:rPr>
              <a:t/>
            </a:r>
            <a:br>
              <a:rPr lang="ru-RU" sz="2800" b="1" u="sng" dirty="0">
                <a:solidFill>
                  <a:srgbClr val="FF0000"/>
                </a:solidFill>
                <a:latin typeface="Times New Roman" panose="02020603050405020304" pitchFamily="18" charset="0"/>
                <a:cs typeface="Times New Roman" panose="02020603050405020304" pitchFamily="18" charset="0"/>
              </a:rPr>
            </a:br>
            <a:r>
              <a:rPr lang="ru-RU" sz="1800" b="1" u="sng" dirty="0" smtClean="0">
                <a:solidFill>
                  <a:srgbClr val="FF0000"/>
                </a:solidFill>
                <a:latin typeface="Times New Roman" panose="02020603050405020304" pitchFamily="18" charset="0"/>
                <a:cs typeface="Times New Roman" panose="02020603050405020304" pitchFamily="18" charset="0"/>
              </a:rPr>
              <a:t/>
            </a:r>
            <a:br>
              <a:rPr lang="ru-RU" sz="1800" b="1" u="sng" dirty="0" smtClean="0">
                <a:solidFill>
                  <a:srgbClr val="FF0000"/>
                </a:solidFill>
                <a:latin typeface="Times New Roman" panose="02020603050405020304" pitchFamily="18" charset="0"/>
                <a:cs typeface="Times New Roman" panose="02020603050405020304" pitchFamily="18" charset="0"/>
              </a:rPr>
            </a:br>
            <a:r>
              <a:rPr lang="ru-RU" sz="1600" b="1" dirty="0" smtClean="0">
                <a:solidFill>
                  <a:schemeClr val="tx1"/>
                </a:solidFill>
                <a:latin typeface="Times New Roman" panose="02020603050405020304" pitchFamily="18" charset="0"/>
                <a:cs typeface="Times New Roman" panose="02020603050405020304" pitchFamily="18" charset="0"/>
              </a:rPr>
              <a:t>-</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ТЕХНИЧЕСКИЙ РЕГЛАМЕНТ ТАМОЖЕННОГО СОЮЗА ТР ТС 019/2011</a:t>
            </a:r>
            <a:br>
              <a:rPr lang="ru-RU" sz="1600" b="1" dirty="0">
                <a:solidFill>
                  <a:schemeClr val="tx1"/>
                </a:solidFill>
                <a:latin typeface="Times New Roman" panose="02020603050405020304" pitchFamily="18" charset="0"/>
                <a:cs typeface="Times New Roman" panose="02020603050405020304" pitchFamily="18" charset="0"/>
              </a:rPr>
            </a:br>
            <a:r>
              <a:rPr lang="ru-RU" sz="1600" b="1" dirty="0">
                <a:solidFill>
                  <a:schemeClr val="tx1"/>
                </a:solidFill>
                <a:latin typeface="Times New Roman" panose="02020603050405020304" pitchFamily="18" charset="0"/>
                <a:cs typeface="Times New Roman" panose="02020603050405020304" pitchFamily="18" charset="0"/>
              </a:rPr>
              <a:t>«О безопасности средств индивидуальной защиты»</a:t>
            </a:r>
            <a:br>
              <a:rPr lang="ru-RU" sz="1600" b="1" dirty="0">
                <a:solidFill>
                  <a:schemeClr val="tx1"/>
                </a:solidFill>
                <a:latin typeface="Times New Roman" panose="02020603050405020304" pitchFamily="18" charset="0"/>
                <a:cs typeface="Times New Roman" panose="02020603050405020304" pitchFamily="18" charset="0"/>
              </a:rPr>
            </a:br>
            <a:r>
              <a:rPr lang="ru-RU" sz="1600" b="1" dirty="0" smtClean="0">
                <a:solidFill>
                  <a:schemeClr val="tx1"/>
                </a:solidFill>
                <a:latin typeface="Times New Roman" panose="02020603050405020304" pitchFamily="18" charset="0"/>
                <a:cs typeface="Times New Roman" panose="02020603050405020304" pitchFamily="18" charset="0"/>
              </a:rPr>
              <a:t/>
            </a:r>
            <a:br>
              <a:rPr lang="ru-RU" sz="1600" b="1" dirty="0" smtClean="0">
                <a:solidFill>
                  <a:schemeClr val="tx1"/>
                </a:solidFill>
                <a:latin typeface="Times New Roman" panose="02020603050405020304" pitchFamily="18" charset="0"/>
                <a:cs typeface="Times New Roman" panose="02020603050405020304" pitchFamily="18" charset="0"/>
              </a:rPr>
            </a:br>
            <a:r>
              <a:rPr lang="ru-RU" sz="1600" b="1" dirty="0" smtClean="0">
                <a:solidFill>
                  <a:schemeClr val="tx1"/>
                </a:solidFill>
                <a:latin typeface="Times New Roman" panose="02020603050405020304" pitchFamily="18" charset="0"/>
                <a:cs typeface="Times New Roman" panose="02020603050405020304" pitchFamily="18" charset="0"/>
              </a:rPr>
              <a:t>- </a:t>
            </a:r>
            <a:r>
              <a:rPr lang="en-US" sz="1800" b="1" u="sng" dirty="0" smtClean="0">
                <a:solidFill>
                  <a:srgbClr val="FF0000"/>
                </a:solidFill>
                <a:latin typeface="Times New Roman" panose="02020603050405020304" pitchFamily="18" charset="0"/>
                <a:cs typeface="Times New Roman" panose="02020603050405020304" pitchFamily="18" charset="0"/>
              </a:rPr>
              <a:t>New</a:t>
            </a:r>
            <a:r>
              <a:rPr lang="ru-RU" sz="1800" b="1" u="sng" dirty="0" smtClean="0">
                <a:solidFill>
                  <a:srgbClr val="FF0000"/>
                </a:solidFill>
                <a:latin typeface="Times New Roman" panose="02020603050405020304" pitchFamily="18" charset="0"/>
                <a:cs typeface="Times New Roman" panose="02020603050405020304" pitchFamily="18" charset="0"/>
              </a:rPr>
              <a:t>: </a:t>
            </a:r>
            <a:r>
              <a:rPr lang="ru-RU" sz="1600" b="1" u="sng" dirty="0" smtClean="0">
                <a:solidFill>
                  <a:schemeClr val="tx1"/>
                </a:solidFill>
                <a:latin typeface="Times New Roman" panose="02020603050405020304" pitchFamily="18" charset="0"/>
                <a:cs typeface="Times New Roman" panose="02020603050405020304" pitchFamily="18" charset="0"/>
              </a:rPr>
              <a:t>ПОСТАНОВЛЕНИЕ </a:t>
            </a:r>
            <a:r>
              <a:rPr lang="ru-RU" sz="1600" b="1" u="sng" dirty="0">
                <a:solidFill>
                  <a:schemeClr val="tx1"/>
                </a:solidFill>
                <a:latin typeface="Times New Roman" panose="02020603050405020304" pitchFamily="18" charset="0"/>
                <a:cs typeface="Times New Roman" panose="02020603050405020304" pitchFamily="18" charset="0"/>
              </a:rPr>
              <a:t>МИНИСТЕРСТВА ТРУДА И СОЦИАЛЬНОЙ </a:t>
            </a:r>
            <a:r>
              <a:rPr lang="ru-RU" sz="1600" b="1" u="sng" dirty="0" smtClean="0">
                <a:solidFill>
                  <a:schemeClr val="tx1"/>
                </a:solidFill>
                <a:latin typeface="Times New Roman" panose="02020603050405020304" pitchFamily="18" charset="0"/>
                <a:cs typeface="Times New Roman" panose="02020603050405020304" pitchFamily="18" charset="0"/>
              </a:rPr>
              <a:t>ЗАЩИТЫ РЕСПУБЛИКИ </a:t>
            </a:r>
            <a:r>
              <a:rPr lang="ru-RU" sz="1600" b="1" u="sng" dirty="0">
                <a:solidFill>
                  <a:schemeClr val="tx1"/>
                </a:solidFill>
                <a:latin typeface="Times New Roman" panose="02020603050405020304" pitchFamily="18" charset="0"/>
                <a:cs typeface="Times New Roman" panose="02020603050405020304" pitchFamily="18" charset="0"/>
              </a:rPr>
              <a:t>БЕЛАРУСЬ </a:t>
            </a:r>
            <a:r>
              <a:rPr lang="ru-RU" sz="1600" b="1" u="sng" dirty="0" smtClean="0">
                <a:solidFill>
                  <a:schemeClr val="tx1"/>
                </a:solidFill>
                <a:latin typeface="Times New Roman" panose="02020603050405020304" pitchFamily="18" charset="0"/>
                <a:cs typeface="Times New Roman" panose="02020603050405020304" pitchFamily="18" charset="0"/>
              </a:rPr>
              <a:t>от </a:t>
            </a:r>
            <a:r>
              <a:rPr lang="ru-RU" sz="1600" b="1" u="sng" dirty="0">
                <a:solidFill>
                  <a:schemeClr val="tx1"/>
                </a:solidFill>
                <a:latin typeface="Times New Roman" panose="02020603050405020304" pitchFamily="18" charset="0"/>
                <a:cs typeface="Times New Roman" panose="02020603050405020304" pitchFamily="18" charset="0"/>
              </a:rPr>
              <a:t>6 февраля 2025 г. № 11</a:t>
            </a:r>
            <a:br>
              <a:rPr lang="ru-RU" sz="1600" b="1" u="sng" dirty="0">
                <a:solidFill>
                  <a:schemeClr val="tx1"/>
                </a:solidFill>
                <a:latin typeface="Times New Roman" panose="02020603050405020304" pitchFamily="18" charset="0"/>
                <a:cs typeface="Times New Roman" panose="02020603050405020304" pitchFamily="18" charset="0"/>
              </a:rPr>
            </a:br>
            <a:r>
              <a:rPr lang="ru-RU" sz="1600" u="sng" dirty="0">
                <a:solidFill>
                  <a:schemeClr val="tx1"/>
                </a:solidFill>
                <a:latin typeface="Times New Roman" panose="02020603050405020304" pitchFamily="18" charset="0"/>
                <a:cs typeface="Times New Roman" panose="02020603050405020304" pitchFamily="18" charset="0"/>
              </a:rPr>
              <a:t>«</a:t>
            </a:r>
            <a:r>
              <a:rPr lang="ru-RU" sz="1600" b="1" u="sng" dirty="0">
                <a:solidFill>
                  <a:schemeClr val="tx1"/>
                </a:solidFill>
                <a:latin typeface="Times New Roman" panose="02020603050405020304" pitchFamily="18" charset="0"/>
                <a:cs typeface="Times New Roman" panose="02020603050405020304" pitchFamily="18" charset="0"/>
              </a:rPr>
              <a:t>Об утверждении Правил по охране труда при выполнении работ на высоте»</a:t>
            </a:r>
            <a:br>
              <a:rPr lang="ru-RU" sz="1600" b="1" u="sng" dirty="0">
                <a:solidFill>
                  <a:schemeClr val="tx1"/>
                </a:solidFill>
                <a:latin typeface="Times New Roman" panose="02020603050405020304" pitchFamily="18" charset="0"/>
                <a:cs typeface="Times New Roman" panose="02020603050405020304" pitchFamily="18" charset="0"/>
              </a:rPr>
            </a:br>
            <a:r>
              <a:rPr lang="ru-RU" sz="1400" b="1" u="sng" dirty="0" smtClean="0">
                <a:solidFill>
                  <a:schemeClr val="tx1"/>
                </a:solidFill>
                <a:latin typeface="Times New Roman" panose="02020603050405020304" pitchFamily="18" charset="0"/>
                <a:cs typeface="Times New Roman" panose="02020603050405020304" pitchFamily="18" charset="0"/>
              </a:rPr>
              <a:t/>
            </a:r>
            <a:br>
              <a:rPr lang="ru-RU" sz="1400" b="1" u="sng" dirty="0" smtClean="0">
                <a:solidFill>
                  <a:schemeClr val="tx1"/>
                </a:solidFill>
                <a:latin typeface="Times New Roman" panose="02020603050405020304" pitchFamily="18" charset="0"/>
                <a:cs typeface="Times New Roman" panose="02020603050405020304" pitchFamily="18" charset="0"/>
              </a:rPr>
            </a:br>
            <a:r>
              <a:rPr lang="ru-RU" sz="1400" b="1" dirty="0" smtClean="0">
                <a:solidFill>
                  <a:schemeClr val="tx1"/>
                </a:solidFill>
                <a:latin typeface="Times New Roman" panose="02020603050405020304" pitchFamily="18" charset="0"/>
                <a:cs typeface="Times New Roman" panose="02020603050405020304" pitchFamily="18" charset="0"/>
              </a:rPr>
              <a:t>- </a:t>
            </a:r>
            <a:r>
              <a:rPr lang="ru-RU" sz="1400" b="1" dirty="0">
                <a:solidFill>
                  <a:schemeClr val="tx1"/>
                </a:solidFill>
                <a:latin typeface="Times New Roman" pitchFamily="18" charset="0"/>
                <a:cs typeface="Times New Roman" pitchFamily="18" charset="0"/>
              </a:rPr>
              <a:t>ПОСТАНОВЛЕНИЕ МИНИСТЕРСТВА ТРУДА И СОЦИАЛЬНОЙ ЗАЩИТЫ РЕСПУБЛИКИ </a:t>
            </a:r>
            <a:r>
              <a:rPr lang="ru-RU" sz="1400" b="1" dirty="0" smtClean="0">
                <a:solidFill>
                  <a:schemeClr val="tx1"/>
                </a:solidFill>
                <a:latin typeface="Times New Roman" pitchFamily="18" charset="0"/>
                <a:cs typeface="Times New Roman" pitchFamily="18" charset="0"/>
              </a:rPr>
              <a:t>БЕЛАРУСЬ 27 </a:t>
            </a:r>
            <a:r>
              <a:rPr lang="ru-RU" sz="1400" b="1" dirty="0">
                <a:solidFill>
                  <a:schemeClr val="tx1"/>
                </a:solidFill>
                <a:latin typeface="Times New Roman" pitchFamily="18" charset="0"/>
                <a:cs typeface="Times New Roman" pitchFamily="18" charset="0"/>
              </a:rPr>
              <a:t>июня 2019 г. № 30</a:t>
            </a:r>
            <a:br>
              <a:rPr lang="ru-RU" sz="1400" b="1" dirty="0">
                <a:solidFill>
                  <a:schemeClr val="tx1"/>
                </a:solidFill>
                <a:latin typeface="Times New Roman" pitchFamily="18" charset="0"/>
                <a:cs typeface="Times New Roman" pitchFamily="18" charset="0"/>
              </a:rPr>
            </a:br>
            <a:r>
              <a:rPr lang="ru-RU" sz="1400" b="1" dirty="0" smtClean="0">
                <a:solidFill>
                  <a:schemeClr val="tx1"/>
                </a:solidFill>
                <a:latin typeface="Times New Roman" pitchFamily="18" charset="0"/>
                <a:cs typeface="Times New Roman" pitchFamily="18" charset="0"/>
              </a:rPr>
              <a:t>«</a:t>
            </a:r>
            <a:r>
              <a:rPr lang="ru-RU" sz="1400" b="1" dirty="0">
                <a:solidFill>
                  <a:schemeClr val="tx1"/>
                </a:solidFill>
                <a:latin typeface="Times New Roman" pitchFamily="18" charset="0"/>
                <a:cs typeface="Times New Roman" pitchFamily="18" charset="0"/>
              </a:rPr>
              <a:t>Об утверждении Инструкции о порядке обеспечения работников средствами индивидуальной защиты</a:t>
            </a:r>
            <a:r>
              <a:rPr lang="ru-RU" sz="1400" b="1" dirty="0" smtClean="0">
                <a:solidFill>
                  <a:schemeClr val="tx1"/>
                </a:solidFill>
                <a:latin typeface="Times New Roman" pitchFamily="18" charset="0"/>
                <a:cs typeface="Times New Roman" pitchFamily="18" charset="0"/>
              </a:rPr>
              <a:t>»</a:t>
            </a:r>
            <a:br>
              <a:rPr lang="ru-RU" sz="1400" b="1" dirty="0" smtClean="0">
                <a:solidFill>
                  <a:schemeClr val="tx1"/>
                </a:solidFill>
                <a:latin typeface="Times New Roman" pitchFamily="18" charset="0"/>
                <a:cs typeface="Times New Roman" pitchFamily="18" charset="0"/>
              </a:rPr>
            </a:br>
            <a:r>
              <a:rPr lang="ru-RU" sz="1400" b="1" dirty="0">
                <a:solidFill>
                  <a:schemeClr val="tx1"/>
                </a:solidFill>
                <a:latin typeface="Times New Roman" panose="02020603050405020304" pitchFamily="18" charset="0"/>
                <a:cs typeface="Times New Roman" panose="02020603050405020304" pitchFamily="18" charset="0"/>
              </a:rPr>
              <a:t/>
            </a:r>
            <a:br>
              <a:rPr lang="ru-RU" sz="1400" b="1" dirty="0">
                <a:solidFill>
                  <a:schemeClr val="tx1"/>
                </a:solidFill>
                <a:latin typeface="Times New Roman" panose="02020603050405020304" pitchFamily="18" charset="0"/>
                <a:cs typeface="Times New Roman" panose="02020603050405020304" pitchFamily="18" charset="0"/>
              </a:rPr>
            </a:br>
            <a:r>
              <a:rPr lang="ru-RU" sz="1200" b="1" i="1" dirty="0" smtClean="0">
                <a:solidFill>
                  <a:schemeClr val="tx1"/>
                </a:solidFill>
                <a:latin typeface="Times New Roman" panose="02020603050405020304" pitchFamily="18" charset="0"/>
                <a:cs typeface="Times New Roman" panose="02020603050405020304" pitchFamily="18" charset="0"/>
              </a:rPr>
              <a:t>- </a:t>
            </a:r>
            <a:r>
              <a:rPr lang="ru-RU" sz="1200" b="1" i="1" cap="all" dirty="0">
                <a:solidFill>
                  <a:schemeClr val="tx1"/>
                </a:solidFill>
                <a:latin typeface="Times New Roman" panose="02020603050405020304" pitchFamily="18" charset="0"/>
                <a:cs typeface="Times New Roman" panose="02020603050405020304" pitchFamily="18" charset="0"/>
              </a:rPr>
              <a:t>ПОСТАНОВЛЕНИЕ МИНИСТЕРСТВА ТРУДА И СОЦИАЛЬНОЙ ЗАЩИТЫ РЕСПУБЛИКИ </a:t>
            </a:r>
            <a:r>
              <a:rPr lang="ru-RU" sz="1200" b="1" i="1" cap="all" dirty="0" smtClean="0">
                <a:solidFill>
                  <a:schemeClr val="tx1"/>
                </a:solidFill>
                <a:latin typeface="Times New Roman" panose="02020603050405020304" pitchFamily="18" charset="0"/>
                <a:cs typeface="Times New Roman" panose="02020603050405020304" pitchFamily="18" charset="0"/>
              </a:rPr>
              <a:t>Беларусь </a:t>
            </a:r>
            <a:r>
              <a:rPr lang="ru-RU" sz="1200" b="1" i="1" cap="all" dirty="0">
                <a:solidFill>
                  <a:schemeClr val="tx1"/>
                </a:solidFill>
                <a:latin typeface="Times New Roman" panose="02020603050405020304" pitchFamily="18" charset="0"/>
                <a:cs typeface="Times New Roman" panose="02020603050405020304" pitchFamily="18" charset="0"/>
              </a:rPr>
              <a:t>от </a:t>
            </a:r>
            <a:r>
              <a:rPr lang="ru-RU" sz="1200" b="1" i="1" dirty="0">
                <a:solidFill>
                  <a:schemeClr val="tx1"/>
                </a:solidFill>
                <a:latin typeface="Times New Roman" panose="02020603050405020304" pitchFamily="18" charset="0"/>
                <a:cs typeface="Times New Roman" panose="02020603050405020304" pitchFamily="18" charset="0"/>
              </a:rPr>
              <a:t>28 ноября 2008 г. </a:t>
            </a:r>
            <a:r>
              <a:rPr lang="ru-RU" sz="1200" b="1" i="1" dirty="0" smtClean="0">
                <a:solidFill>
                  <a:schemeClr val="tx1"/>
                </a:solidFill>
                <a:latin typeface="Times New Roman" panose="02020603050405020304" pitchFamily="18" charset="0"/>
                <a:cs typeface="Times New Roman" panose="02020603050405020304" pitchFamily="18" charset="0"/>
              </a:rPr>
              <a:t/>
            </a:r>
            <a:br>
              <a:rPr lang="ru-RU" sz="1200" b="1" i="1" dirty="0" smtClean="0">
                <a:solidFill>
                  <a:schemeClr val="tx1"/>
                </a:solidFill>
                <a:latin typeface="Times New Roman" panose="02020603050405020304" pitchFamily="18" charset="0"/>
                <a:cs typeface="Times New Roman" panose="02020603050405020304" pitchFamily="18" charset="0"/>
              </a:rPr>
            </a:br>
            <a:r>
              <a:rPr lang="ru-RU" sz="1200" b="1" i="1" dirty="0" smtClean="0">
                <a:solidFill>
                  <a:schemeClr val="tx1"/>
                </a:solidFill>
                <a:latin typeface="Times New Roman" panose="02020603050405020304" pitchFamily="18" charset="0"/>
                <a:cs typeface="Times New Roman" panose="02020603050405020304" pitchFamily="18" charset="0"/>
              </a:rPr>
              <a:t>№ 175 «О</a:t>
            </a:r>
            <a:r>
              <a:rPr lang="ru-RU" sz="1200" b="1" i="1" dirty="0">
                <a:solidFill>
                  <a:schemeClr val="tx1"/>
                </a:solidFill>
                <a:latin typeface="Times New Roman" panose="02020603050405020304" pitchFamily="18" charset="0"/>
                <a:cs typeface="Times New Roman" panose="02020603050405020304" pitchFamily="18" charset="0"/>
              </a:rPr>
              <a:t> порядке обучения, стажировки, инструктажа и проверки знаний работающих по вопросам охраны труда</a:t>
            </a:r>
            <a:r>
              <a:rPr lang="ru-RU" sz="1200" b="1" i="1" dirty="0" smtClean="0">
                <a:solidFill>
                  <a:schemeClr val="tx1"/>
                </a:solidFill>
                <a:latin typeface="Times New Roman" panose="02020603050405020304" pitchFamily="18" charset="0"/>
                <a:cs typeface="Times New Roman" panose="02020603050405020304" pitchFamily="18" charset="0"/>
              </a:rPr>
              <a:t>»</a:t>
            </a:r>
            <a:br>
              <a:rPr lang="ru-RU" sz="1200" b="1" i="1" dirty="0" smtClean="0">
                <a:solidFill>
                  <a:schemeClr val="tx1"/>
                </a:solidFill>
                <a:latin typeface="Times New Roman" panose="02020603050405020304" pitchFamily="18" charset="0"/>
                <a:cs typeface="Times New Roman" panose="02020603050405020304" pitchFamily="18" charset="0"/>
              </a:rPr>
            </a:br>
            <a:r>
              <a:rPr lang="ru-RU" sz="1200" b="1" i="1" dirty="0">
                <a:solidFill>
                  <a:schemeClr val="tx1"/>
                </a:solidFill>
                <a:latin typeface="Times New Roman" panose="02020603050405020304" pitchFamily="18" charset="0"/>
                <a:cs typeface="Times New Roman" panose="02020603050405020304" pitchFamily="18" charset="0"/>
              </a:rPr>
              <a:t/>
            </a:r>
            <a:br>
              <a:rPr lang="ru-RU" sz="1200" b="1" i="1" dirty="0">
                <a:solidFill>
                  <a:schemeClr val="tx1"/>
                </a:solidFill>
                <a:latin typeface="Times New Roman" panose="02020603050405020304" pitchFamily="18" charset="0"/>
                <a:cs typeface="Times New Roman" panose="02020603050405020304" pitchFamily="18" charset="0"/>
              </a:rPr>
            </a:br>
            <a:r>
              <a:rPr lang="ru-RU" sz="1200" b="1" i="1" dirty="0" smtClean="0">
                <a:solidFill>
                  <a:schemeClr val="tx1"/>
                </a:solidFill>
                <a:latin typeface="Times New Roman" panose="02020603050405020304" pitchFamily="18" charset="0"/>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ПОСТАНОВЛЕНИЕ МИНИСТЕРСТВА АРХИТЕКТУРЫ И СТРОИТЕЛЬСТВА РЕСПУБЛИКИ БЕЛАРУСЬ 30 июня 2023 г. № 70 </a:t>
            </a:r>
            <a:r>
              <a:rPr lang="ru-RU" sz="1200" b="1" i="1" dirty="0" smtClean="0">
                <a:solidFill>
                  <a:schemeClr val="tx1"/>
                </a:solidFill>
                <a:latin typeface="Times New Roman" panose="02020603050405020304" pitchFamily="18" charset="0"/>
                <a:cs typeface="Times New Roman" panose="02020603050405020304" pitchFamily="18" charset="0"/>
              </a:rPr>
              <a:t/>
            </a:r>
            <a:br>
              <a:rPr lang="ru-RU" sz="1200" b="1" i="1" dirty="0" smtClean="0">
                <a:solidFill>
                  <a:schemeClr val="tx1"/>
                </a:solidFill>
                <a:latin typeface="Times New Roman" panose="02020603050405020304" pitchFamily="18" charset="0"/>
                <a:cs typeface="Times New Roman" panose="02020603050405020304" pitchFamily="18" charset="0"/>
              </a:rPr>
            </a:br>
            <a:r>
              <a:rPr lang="ru-RU" sz="1200" b="1" i="1" dirty="0" smtClean="0">
                <a:solidFill>
                  <a:schemeClr val="tx1"/>
                </a:solidFill>
                <a:latin typeface="Times New Roman" panose="02020603050405020304" pitchFamily="18" charset="0"/>
                <a:cs typeface="Times New Roman" panose="02020603050405020304" pitchFamily="18" charset="0"/>
              </a:rPr>
              <a:t>«О </a:t>
            </a:r>
            <a:r>
              <a:rPr lang="ru-RU" sz="1200" b="1" i="1" dirty="0">
                <a:solidFill>
                  <a:schemeClr val="tx1"/>
                </a:solidFill>
                <a:latin typeface="Times New Roman" panose="02020603050405020304" pitchFamily="18" charset="0"/>
                <a:cs typeface="Times New Roman" panose="02020603050405020304" pitchFamily="18" charset="0"/>
              </a:rPr>
              <a:t>технологической </a:t>
            </a:r>
            <a:r>
              <a:rPr lang="ru-RU" sz="1200" b="1" i="1" dirty="0" smtClean="0">
                <a:solidFill>
                  <a:schemeClr val="tx1"/>
                </a:solidFill>
                <a:latin typeface="Times New Roman" panose="02020603050405020304" pitchFamily="18" charset="0"/>
                <a:cs typeface="Times New Roman" panose="02020603050405020304" pitchFamily="18" charset="0"/>
              </a:rPr>
              <a:t>документации»</a:t>
            </a:r>
            <a:br>
              <a:rPr lang="ru-RU" sz="1200" b="1" i="1" dirty="0" smtClean="0">
                <a:solidFill>
                  <a:schemeClr val="tx1"/>
                </a:solidFill>
                <a:latin typeface="Times New Roman" panose="02020603050405020304" pitchFamily="18" charset="0"/>
                <a:cs typeface="Times New Roman" panose="02020603050405020304" pitchFamily="18" charset="0"/>
              </a:rPr>
            </a:br>
            <a:r>
              <a:rPr lang="ru-RU" sz="1200" b="1" dirty="0">
                <a:solidFill>
                  <a:schemeClr val="tx1"/>
                </a:solidFill>
                <a:latin typeface="Times New Roman" panose="02020603050405020304" pitchFamily="18" charset="0"/>
                <a:cs typeface="Times New Roman" panose="02020603050405020304" pitchFamily="18" charset="0"/>
              </a:rPr>
              <a:t/>
            </a:r>
            <a:br>
              <a:rPr lang="ru-RU" sz="1200" b="1" dirty="0">
                <a:solidFill>
                  <a:schemeClr val="tx1"/>
                </a:solidFill>
                <a:latin typeface="Times New Roman" panose="02020603050405020304" pitchFamily="18" charset="0"/>
                <a:cs typeface="Times New Roman" panose="02020603050405020304" pitchFamily="18" charset="0"/>
              </a:rPr>
            </a:br>
            <a:r>
              <a:rPr lang="ru-RU" sz="1200" b="1" dirty="0" smtClean="0">
                <a:solidFill>
                  <a:schemeClr val="tx1"/>
                </a:solidFill>
                <a:latin typeface="Times New Roman" panose="02020603050405020304" pitchFamily="18" charset="0"/>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ПОСТАНОВЛЕНИЕ МИНИСТЕРСТВА ТРУДА И СОЦИАЛЬНОЙ ЗАЩИТЫ РЕСПУБЛИКИ БЕЛАРУСЬ 19 октября 2022 г. № 59 </a:t>
            </a:r>
            <a:r>
              <a:rPr lang="ru-RU" sz="1200" b="1" i="1" dirty="0" smtClean="0">
                <a:solidFill>
                  <a:schemeClr val="tx1"/>
                </a:solidFill>
                <a:latin typeface="Times New Roman" panose="02020603050405020304" pitchFamily="18" charset="0"/>
                <a:cs typeface="Times New Roman" panose="02020603050405020304" pitchFamily="18" charset="0"/>
              </a:rPr>
              <a:t/>
            </a:r>
            <a:br>
              <a:rPr lang="ru-RU" sz="1200" b="1" i="1" dirty="0" smtClean="0">
                <a:solidFill>
                  <a:schemeClr val="tx1"/>
                </a:solidFill>
                <a:latin typeface="Times New Roman" panose="02020603050405020304" pitchFamily="18" charset="0"/>
                <a:cs typeface="Times New Roman" panose="02020603050405020304" pitchFamily="18" charset="0"/>
              </a:rPr>
            </a:br>
            <a:r>
              <a:rPr lang="ru-RU" sz="1200" b="1" i="1" dirty="0" smtClean="0">
                <a:solidFill>
                  <a:schemeClr val="tx1"/>
                </a:solidFill>
                <a:latin typeface="Times New Roman" panose="02020603050405020304" pitchFamily="18" charset="0"/>
                <a:cs typeface="Times New Roman" panose="02020603050405020304" pitchFamily="18" charset="0"/>
              </a:rPr>
              <a:t>«Об </a:t>
            </a:r>
            <a:r>
              <a:rPr lang="ru-RU" sz="1200" b="1" i="1" dirty="0">
                <a:solidFill>
                  <a:schemeClr val="tx1"/>
                </a:solidFill>
                <a:latin typeface="Times New Roman" panose="02020603050405020304" pitchFamily="18" charset="0"/>
                <a:cs typeface="Times New Roman" panose="02020603050405020304" pitchFamily="18" charset="0"/>
              </a:rPr>
              <a:t>утверждении Типовой инструкции по охране труда при выполнении работ в емкостных </a:t>
            </a:r>
            <a:r>
              <a:rPr lang="ru-RU" sz="1200" b="1" i="1" dirty="0" smtClean="0">
                <a:solidFill>
                  <a:schemeClr val="tx1"/>
                </a:solidFill>
                <a:latin typeface="Times New Roman" panose="02020603050405020304" pitchFamily="18" charset="0"/>
                <a:cs typeface="Times New Roman" panose="02020603050405020304" pitchFamily="18" charset="0"/>
              </a:rPr>
              <a:t>сооружениях»</a:t>
            </a:r>
            <a:br>
              <a:rPr lang="ru-RU" sz="1200" b="1" i="1" dirty="0" smtClean="0">
                <a:solidFill>
                  <a:schemeClr val="tx1"/>
                </a:solidFill>
                <a:latin typeface="Times New Roman" panose="02020603050405020304" pitchFamily="18" charset="0"/>
                <a:cs typeface="Times New Roman" panose="02020603050405020304" pitchFamily="18" charset="0"/>
              </a:rPr>
            </a:br>
            <a:r>
              <a:rPr lang="ru-RU" sz="1200" b="1" i="1" dirty="0">
                <a:solidFill>
                  <a:schemeClr val="tx1"/>
                </a:solidFill>
                <a:latin typeface="Times New Roman" panose="02020603050405020304" pitchFamily="18" charset="0"/>
                <a:cs typeface="Times New Roman" panose="02020603050405020304" pitchFamily="18" charset="0"/>
              </a:rPr>
              <a:t/>
            </a:r>
            <a:br>
              <a:rPr lang="ru-RU" sz="1200" b="1" i="1" dirty="0">
                <a:solidFill>
                  <a:schemeClr val="tx1"/>
                </a:solidFill>
                <a:latin typeface="Times New Roman" panose="02020603050405020304" pitchFamily="18" charset="0"/>
                <a:cs typeface="Times New Roman" panose="02020603050405020304" pitchFamily="18" charset="0"/>
              </a:rPr>
            </a:br>
            <a:r>
              <a:rPr lang="ru-RU" sz="1200" b="1" i="1" dirty="0" smtClean="0">
                <a:solidFill>
                  <a:schemeClr val="tx1"/>
                </a:solidFill>
                <a:latin typeface="Times New Roman" panose="02020603050405020304" pitchFamily="18" charset="0"/>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ПОСТАНОВЛЕНИЕ МИНИСТЕРСТВА ТРУДА И СОЦИАЛЬНОЙ ЗАЩИТЫ РЕСПУБЛИКИ БЕЛАРУСЬ И МИНИСТЕРСТВА АРХИТЕКТУРЫ И СТРОИТЕЛЬСТВА РЕСПУБЛИКИ БЕЛАРУСЬ 31 мая 2019 г. № 24/33 </a:t>
            </a:r>
            <a:r>
              <a:rPr lang="ru-RU" sz="1200" b="1" i="1" dirty="0" smtClean="0">
                <a:solidFill>
                  <a:schemeClr val="tx1"/>
                </a:solidFill>
                <a:latin typeface="Times New Roman" panose="02020603050405020304" pitchFamily="18" charset="0"/>
                <a:cs typeface="Times New Roman" panose="02020603050405020304" pitchFamily="18" charset="0"/>
              </a:rPr>
              <a:t/>
            </a:r>
            <a:br>
              <a:rPr lang="ru-RU" sz="1200" b="1" i="1" dirty="0" smtClean="0">
                <a:solidFill>
                  <a:schemeClr val="tx1"/>
                </a:solidFill>
                <a:latin typeface="Times New Roman" panose="02020603050405020304" pitchFamily="18" charset="0"/>
                <a:cs typeface="Times New Roman" panose="02020603050405020304" pitchFamily="18" charset="0"/>
              </a:rPr>
            </a:br>
            <a:r>
              <a:rPr lang="ru-RU" sz="1200" b="1" i="1" dirty="0" smtClean="0">
                <a:solidFill>
                  <a:schemeClr val="tx1"/>
                </a:solidFill>
                <a:latin typeface="Times New Roman" panose="02020603050405020304" pitchFamily="18" charset="0"/>
                <a:cs typeface="Times New Roman" panose="02020603050405020304" pitchFamily="18" charset="0"/>
              </a:rPr>
              <a:t>«Об </a:t>
            </a:r>
            <a:r>
              <a:rPr lang="ru-RU" sz="1200" b="1" i="1" dirty="0">
                <a:solidFill>
                  <a:schemeClr val="tx1"/>
                </a:solidFill>
                <a:latin typeface="Times New Roman" panose="02020603050405020304" pitchFamily="18" charset="0"/>
                <a:cs typeface="Times New Roman" panose="02020603050405020304" pitchFamily="18" charset="0"/>
              </a:rPr>
              <a:t>утверждении Правил по охране труда при выполнении строительных </a:t>
            </a:r>
            <a:r>
              <a:rPr lang="ru-RU" sz="1200" b="1" i="1" dirty="0" smtClean="0">
                <a:solidFill>
                  <a:schemeClr val="tx1"/>
                </a:solidFill>
                <a:latin typeface="Times New Roman" panose="02020603050405020304" pitchFamily="18" charset="0"/>
                <a:cs typeface="Times New Roman" panose="02020603050405020304" pitchFamily="18" charset="0"/>
              </a:rPr>
              <a:t>работ»</a:t>
            </a:r>
            <a:br>
              <a:rPr lang="ru-RU" sz="1200" b="1" i="1" dirty="0" smtClean="0">
                <a:solidFill>
                  <a:schemeClr val="tx1"/>
                </a:solidFill>
                <a:latin typeface="Times New Roman" panose="02020603050405020304" pitchFamily="18" charset="0"/>
                <a:cs typeface="Times New Roman" panose="02020603050405020304" pitchFamily="18" charset="0"/>
              </a:rPr>
            </a:br>
            <a:r>
              <a:rPr lang="ru-RU" sz="1200" b="1" i="1" dirty="0" smtClean="0">
                <a:solidFill>
                  <a:schemeClr val="tx1"/>
                </a:solidFill>
                <a:latin typeface="Times New Roman" panose="02020603050405020304" pitchFamily="18" charset="0"/>
                <a:cs typeface="Times New Roman" panose="02020603050405020304" pitchFamily="18" charset="0"/>
              </a:rPr>
              <a:t/>
            </a:r>
            <a:br>
              <a:rPr lang="ru-RU" sz="1200" b="1" i="1" dirty="0" smtClean="0">
                <a:solidFill>
                  <a:schemeClr val="tx1"/>
                </a:solidFill>
                <a:latin typeface="Times New Roman" panose="02020603050405020304" pitchFamily="18" charset="0"/>
                <a:cs typeface="Times New Roman" panose="02020603050405020304" pitchFamily="18" charset="0"/>
              </a:rPr>
            </a:br>
            <a:endParaRPr lang="ru-RU" sz="12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668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734491" y="235131"/>
            <a:ext cx="4937760" cy="584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p:txBody>
          <a:bodyPr/>
          <a:lstStyle/>
          <a:p>
            <a:fld id="{91154C18-11DF-4823-BB03-26F1416156FC}" type="slidenum">
              <a:rPr lang="ru-RU" smtClean="0"/>
              <a:t>7</a:t>
            </a:fld>
            <a:endParaRPr lang="ru-RU"/>
          </a:p>
        </p:txBody>
      </p:sp>
      <p:sp>
        <p:nvSpPr>
          <p:cNvPr id="3" name="Прямоугольник 2"/>
          <p:cNvSpPr/>
          <p:nvPr/>
        </p:nvSpPr>
        <p:spPr>
          <a:xfrm>
            <a:off x="1153297" y="296562"/>
            <a:ext cx="8120705" cy="523220"/>
          </a:xfrm>
          <a:prstGeom prst="rect">
            <a:avLst/>
          </a:prstGeom>
        </p:spPr>
        <p:txBody>
          <a:bodyPr wrap="square">
            <a:spAutoFit/>
          </a:bodyPr>
          <a:lstStyle/>
          <a:p>
            <a:pPr algn="ctr">
              <a:spcBef>
                <a:spcPct val="0"/>
              </a:spcBef>
            </a:pPr>
            <a:r>
              <a:rPr lang="ru-RU" altLang="ru-RU" sz="2800" b="1" dirty="0"/>
              <a:t>Требования к работникам</a:t>
            </a:r>
            <a:endParaRPr lang="en-GB" altLang="ru-RU" sz="2800" b="1" dirty="0">
              <a:latin typeface="DotumChe" panose="020B0609000101010101" pitchFamily="49" charset="-127"/>
            </a:endParaRPr>
          </a:p>
        </p:txBody>
      </p:sp>
      <p:sp>
        <p:nvSpPr>
          <p:cNvPr id="7" name="Rectangle 2"/>
          <p:cNvSpPr txBox="1">
            <a:spLocks noChangeArrowheads="1"/>
          </p:cNvSpPr>
          <p:nvPr/>
        </p:nvSpPr>
        <p:spPr bwMode="auto">
          <a:xfrm>
            <a:off x="395416" y="3171567"/>
            <a:ext cx="8428553" cy="11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lr>
                <a:srgbClr val="EDD24D"/>
              </a:buClr>
              <a:buFont typeface="Wingdings 3" panose="05040102010807070707" pitchFamily="18" charset="2"/>
              <a:buChar char="}"/>
              <a:defRPr sz="2800" b="1">
                <a:solidFill>
                  <a:srgbClr val="4D4D4D"/>
                </a:solidFill>
                <a:latin typeface="Calibri" panose="020F0502020204030204" pitchFamily="34" charset="0"/>
                <a:cs typeface="Times New Roman" panose="02020603050405020304" pitchFamily="18" charset="0"/>
              </a:defRPr>
            </a:lvl1pPr>
            <a:lvl2pPr marL="742950" indent="-285750">
              <a:spcBef>
                <a:spcPct val="20000"/>
              </a:spcBef>
              <a:buClr>
                <a:srgbClr val="EDD24D"/>
              </a:buClr>
              <a:buChar char="–"/>
              <a:defRPr sz="2400">
                <a:solidFill>
                  <a:srgbClr val="4D4D4D"/>
                </a:solidFill>
                <a:latin typeface="Calibri" panose="020F0502020204030204" pitchFamily="34" charset="0"/>
                <a:cs typeface="Times New Roman" panose="02020603050405020304" pitchFamily="18" charset="0"/>
              </a:defRPr>
            </a:lvl2pPr>
            <a:lvl3pPr marL="1143000" indent="-228600">
              <a:spcBef>
                <a:spcPct val="20000"/>
              </a:spcBef>
              <a:buClr>
                <a:srgbClr val="EDD24D"/>
              </a:buClr>
              <a:buChar char="•"/>
              <a:defRPr sz="2000" i="1">
                <a:solidFill>
                  <a:srgbClr val="4D4D4D"/>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buClr>
                <a:srgbClr val="002060"/>
              </a:buClr>
            </a:pPr>
            <a:r>
              <a:rPr lang="ru-RU" altLang="ru-RU" sz="2200" dirty="0">
                <a:solidFill>
                  <a:srgbClr val="002060"/>
                </a:solidFill>
              </a:rPr>
              <a:t>Возраст 18 лет и старше</a:t>
            </a:r>
          </a:p>
          <a:p>
            <a:pPr algn="just">
              <a:buClr>
                <a:srgbClr val="002060"/>
              </a:buClr>
            </a:pPr>
            <a:r>
              <a:rPr lang="ru-RU" altLang="ru-RU" sz="2200" dirty="0">
                <a:solidFill>
                  <a:srgbClr val="002060"/>
                </a:solidFill>
              </a:rPr>
              <a:t>Все работники, выполняющие работы на высоте 1,8 м и выше должны пройти медицинский осмотр и быть признанными годными для выполнения работ на высоте</a:t>
            </a:r>
          </a:p>
          <a:p>
            <a:pPr algn="just">
              <a:buClr>
                <a:srgbClr val="002060"/>
              </a:buClr>
            </a:pPr>
            <a:r>
              <a:rPr lang="ru-RU" altLang="ru-RU" sz="2200" dirty="0">
                <a:solidFill>
                  <a:srgbClr val="002060"/>
                </a:solidFill>
              </a:rPr>
              <a:t>Все работники, выполняющие работы на высоте 1,</a:t>
            </a:r>
            <a:r>
              <a:rPr lang="en-US" altLang="ru-RU" sz="2200" dirty="0">
                <a:solidFill>
                  <a:srgbClr val="002060"/>
                </a:solidFill>
              </a:rPr>
              <a:t>8</a:t>
            </a:r>
            <a:r>
              <a:rPr lang="ru-RU" altLang="ru-RU" sz="2200" dirty="0">
                <a:solidFill>
                  <a:srgbClr val="002060"/>
                </a:solidFill>
              </a:rPr>
              <a:t> м и выше, должны пройти обучение, сдать экзамен на знание безопасных приемов и методов работ, пройти стажировку и иметь удостоверение о допуске к самостоятельной работе </a:t>
            </a:r>
          </a:p>
          <a:p>
            <a:pPr algn="just">
              <a:buClr>
                <a:srgbClr val="002060"/>
              </a:buClr>
            </a:pPr>
            <a:r>
              <a:rPr lang="ru-RU" altLang="ru-RU" sz="2200" dirty="0">
                <a:solidFill>
                  <a:srgbClr val="002060"/>
                </a:solidFill>
              </a:rPr>
              <a:t>Работники, не допущенные по медицинским показаниям к работам на высоте 1,8 м и выше, проходят только инструктаж по ОТ и могут работать на высоте до 1,8 м </a:t>
            </a:r>
            <a:r>
              <a:rPr lang="ru-RU" altLang="ru-RU" sz="2200" b="0" dirty="0">
                <a:solidFill>
                  <a:srgbClr val="002060"/>
                </a:solidFill>
              </a:rPr>
              <a:t>(за исключением работ на высоте ниже 1,8 м, выполняемых над водной поверхностью, сыпучими веществами движущимися механизмами, выступающими предметами).</a:t>
            </a:r>
            <a:endParaRPr lang="en-US" altLang="ru-RU" sz="2200" b="0" dirty="0">
              <a:solidFill>
                <a:srgbClr val="002060"/>
              </a:solidFill>
            </a:endParaRPr>
          </a:p>
          <a:p>
            <a:pPr algn="just">
              <a:buClr>
                <a:srgbClr val="002060"/>
              </a:buClr>
            </a:pPr>
            <a:endParaRPr lang="ru-RU" altLang="ru-RU" sz="2200" dirty="0">
              <a:solidFill>
                <a:srgbClr val="002060"/>
              </a:solidFill>
            </a:endParaRPr>
          </a:p>
        </p:txBody>
      </p:sp>
    </p:spTree>
    <p:extLst>
      <p:ext uri="{BB962C8B-B14F-4D97-AF65-F5344CB8AC3E}">
        <p14:creationId xmlns:p14="http://schemas.microsoft.com/office/powerpoint/2010/main" val="580326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67265" y="222423"/>
            <a:ext cx="8450609" cy="527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p:txBody>
          <a:bodyPr/>
          <a:lstStyle/>
          <a:p>
            <a:fld id="{91154C18-11DF-4823-BB03-26F1416156FC}" type="slidenum">
              <a:rPr lang="ru-RU" smtClean="0"/>
              <a:t>8</a:t>
            </a:fld>
            <a:endParaRPr lang="ru-RU"/>
          </a:p>
        </p:txBody>
      </p:sp>
      <p:sp>
        <p:nvSpPr>
          <p:cNvPr id="5" name="Заголовок 1"/>
          <p:cNvSpPr>
            <a:spLocks noGrp="1"/>
          </p:cNvSpPr>
          <p:nvPr>
            <p:ph type="title"/>
          </p:nvPr>
        </p:nvSpPr>
        <p:spPr>
          <a:xfrm>
            <a:off x="1145060" y="222423"/>
            <a:ext cx="7101016" cy="527221"/>
          </a:xfrm>
        </p:spPr>
        <p:txBody>
          <a:bodyPr>
            <a:noAutofit/>
          </a:bodyPr>
          <a:lstStyle/>
          <a:p>
            <a:r>
              <a:rPr lang="ru-RU" sz="2400" b="1" dirty="0" smtClean="0">
                <a:solidFill>
                  <a:schemeClr val="tx1"/>
                </a:solidFill>
                <a:latin typeface="Times New Roman" panose="02020603050405020304" pitchFamily="18" charset="0"/>
                <a:cs typeface="Times New Roman" panose="02020603050405020304" pitchFamily="18" charset="0"/>
              </a:rPr>
              <a:t>Термины и определения (согласно Правил №11):</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6" name="Объект 2"/>
          <p:cNvSpPr>
            <a:spLocks noGrp="1"/>
          </p:cNvSpPr>
          <p:nvPr>
            <p:ph idx="1"/>
          </p:nvPr>
        </p:nvSpPr>
        <p:spPr>
          <a:xfrm>
            <a:off x="667266" y="815546"/>
            <a:ext cx="8729284" cy="5618205"/>
          </a:xfrm>
        </p:spPr>
        <p:txBody>
          <a:bodyPr>
            <a:noAutofit/>
          </a:bodyPr>
          <a:lstStyle/>
          <a:p>
            <a:pPr algn="just"/>
            <a:r>
              <a:rPr lang="ru-RU" b="1" u="sng" dirty="0">
                <a:solidFill>
                  <a:schemeClr val="accent2"/>
                </a:solidFill>
                <a:latin typeface="Times New Roman" panose="02020603050405020304" pitchFamily="18" charset="0"/>
                <a:cs typeface="Times New Roman" panose="02020603050405020304" pitchFamily="18" charset="0"/>
              </a:rPr>
              <a:t>анкерное устройство</a:t>
            </a:r>
            <a:r>
              <a:rPr lang="ru-RU" dirty="0">
                <a:solidFill>
                  <a:schemeClr val="accent2"/>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 конструкция из компонентов, включающая одну </a:t>
            </a:r>
            <a:r>
              <a:rPr lang="ru-RU" dirty="0" smtClean="0">
                <a:solidFill>
                  <a:schemeClr val="tx1"/>
                </a:solidFill>
                <a:latin typeface="Times New Roman" panose="02020603050405020304" pitchFamily="18" charset="0"/>
                <a:cs typeface="Times New Roman" panose="02020603050405020304" pitchFamily="18" charset="0"/>
              </a:rPr>
              <a:t>или несколько </a:t>
            </a:r>
            <a:r>
              <a:rPr lang="ru-RU" dirty="0">
                <a:solidFill>
                  <a:schemeClr val="tx1"/>
                </a:solidFill>
                <a:latin typeface="Times New Roman" panose="02020603050405020304" pitchFamily="18" charset="0"/>
                <a:cs typeface="Times New Roman" panose="02020603050405020304" pitchFamily="18" charset="0"/>
              </a:rPr>
              <a:t>стационарных или мобильных анкерных точек, которая также может </a:t>
            </a:r>
            <a:r>
              <a:rPr lang="ru-RU" dirty="0" smtClean="0">
                <a:solidFill>
                  <a:schemeClr val="tx1"/>
                </a:solidFill>
                <a:latin typeface="Times New Roman" panose="02020603050405020304" pitchFamily="18" charset="0"/>
                <a:cs typeface="Times New Roman" panose="02020603050405020304" pitchFamily="18" charset="0"/>
              </a:rPr>
              <a:t>включать соединительные </a:t>
            </a:r>
            <a:r>
              <a:rPr lang="ru-RU" dirty="0">
                <a:solidFill>
                  <a:schemeClr val="tx1"/>
                </a:solidFill>
                <a:latin typeface="Times New Roman" panose="02020603050405020304" pitchFamily="18" charset="0"/>
                <a:cs typeface="Times New Roman" panose="02020603050405020304" pitchFamily="18" charset="0"/>
              </a:rPr>
              <a:t>элементы, элементы крепления, предназначенная для фиксации </a:t>
            </a:r>
            <a:r>
              <a:rPr lang="ru-RU" dirty="0" smtClean="0">
                <a:solidFill>
                  <a:schemeClr val="tx1"/>
                </a:solidFill>
                <a:latin typeface="Times New Roman" panose="02020603050405020304" pitchFamily="18" charset="0"/>
                <a:cs typeface="Times New Roman" panose="02020603050405020304" pitchFamily="18" charset="0"/>
              </a:rPr>
              <a:t>средств индивидуальной </a:t>
            </a:r>
            <a:r>
              <a:rPr lang="ru-RU" dirty="0">
                <a:solidFill>
                  <a:schemeClr val="tx1"/>
                </a:solidFill>
                <a:latin typeface="Times New Roman" panose="02020603050405020304" pitchFamily="18" charset="0"/>
                <a:cs typeface="Times New Roman" panose="02020603050405020304" pitchFamily="18" charset="0"/>
              </a:rPr>
              <a:t>защиты от падения с высоты и использования в качестве части </a:t>
            </a:r>
            <a:r>
              <a:rPr lang="ru-RU" dirty="0" smtClean="0">
                <a:solidFill>
                  <a:schemeClr val="tx1"/>
                </a:solidFill>
                <a:latin typeface="Times New Roman" panose="02020603050405020304" pitchFamily="18" charset="0"/>
                <a:cs typeface="Times New Roman" panose="02020603050405020304" pitchFamily="18" charset="0"/>
              </a:rPr>
              <a:t>анкерной системы</a:t>
            </a:r>
            <a:r>
              <a:rPr lang="ru-RU" dirty="0">
                <a:solidFill>
                  <a:schemeClr val="tx1"/>
                </a:solidFill>
                <a:latin typeface="Times New Roman" panose="02020603050405020304" pitchFamily="18" charset="0"/>
                <a:cs typeface="Times New Roman" panose="02020603050405020304" pitchFamily="18" charset="0"/>
              </a:rPr>
              <a:t>;</a:t>
            </a:r>
          </a:p>
          <a:p>
            <a:pPr algn="just"/>
            <a:r>
              <a:rPr lang="ru-RU" b="1" u="sng" dirty="0">
                <a:solidFill>
                  <a:schemeClr val="accent2"/>
                </a:solidFill>
                <a:latin typeface="Times New Roman" panose="02020603050405020304" pitchFamily="18" charset="0"/>
                <a:cs typeface="Times New Roman" panose="02020603050405020304" pitchFamily="18" charset="0"/>
              </a:rPr>
              <a:t>защитное ограждение</a:t>
            </a:r>
            <a:r>
              <a:rPr lang="ru-RU" dirty="0">
                <a:solidFill>
                  <a:schemeClr val="accent2"/>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 предохранительное ограждение, </a:t>
            </a:r>
            <a:r>
              <a:rPr lang="ru-RU" dirty="0" smtClean="0">
                <a:solidFill>
                  <a:schemeClr val="tx1"/>
                </a:solidFill>
                <a:latin typeface="Times New Roman" panose="02020603050405020304" pitchFamily="18" charset="0"/>
                <a:cs typeface="Times New Roman" panose="02020603050405020304" pitchFamily="18" charset="0"/>
              </a:rPr>
              <a:t>служащее для </a:t>
            </a:r>
            <a:r>
              <a:rPr lang="ru-RU" dirty="0">
                <a:solidFill>
                  <a:schemeClr val="tx1"/>
                </a:solidFill>
                <a:latin typeface="Times New Roman" panose="02020603050405020304" pitchFamily="18" charset="0"/>
                <a:cs typeface="Times New Roman" panose="02020603050405020304" pitchFamily="18" charset="0"/>
              </a:rPr>
              <a:t>предотвращения непреднамеренного доступа работающего к границе </a:t>
            </a:r>
            <a:r>
              <a:rPr lang="ru-RU" dirty="0" smtClean="0">
                <a:solidFill>
                  <a:schemeClr val="tx1"/>
                </a:solidFill>
                <a:latin typeface="Times New Roman" panose="02020603050405020304" pitchFamily="18" charset="0"/>
                <a:cs typeface="Times New Roman" panose="02020603050405020304" pitchFamily="18" charset="0"/>
              </a:rPr>
              <a:t>перепада по </a:t>
            </a:r>
            <a:r>
              <a:rPr lang="ru-RU" dirty="0">
                <a:solidFill>
                  <a:schemeClr val="tx1"/>
                </a:solidFill>
                <a:latin typeface="Times New Roman" panose="02020603050405020304" pitchFamily="18" charset="0"/>
                <a:cs typeface="Times New Roman" panose="02020603050405020304" pitchFamily="18" charset="0"/>
              </a:rPr>
              <a:t>высоте;</a:t>
            </a:r>
          </a:p>
          <a:p>
            <a:pPr algn="just"/>
            <a:r>
              <a:rPr lang="ru-RU" b="1" u="sng" dirty="0">
                <a:solidFill>
                  <a:schemeClr val="accent2"/>
                </a:solidFill>
                <a:latin typeface="Times New Roman" panose="02020603050405020304" pitchFamily="18" charset="0"/>
                <a:cs typeface="Times New Roman" panose="02020603050405020304" pitchFamily="18" charset="0"/>
              </a:rPr>
              <a:t>лестница</a:t>
            </a:r>
            <a:r>
              <a:rPr lang="ru-RU" dirty="0">
                <a:solidFill>
                  <a:schemeClr val="tx1"/>
                </a:solidFill>
                <a:latin typeface="Times New Roman" panose="02020603050405020304" pitchFamily="18" charset="0"/>
                <a:cs typeface="Times New Roman" panose="02020603050405020304" pitchFamily="18" charset="0"/>
              </a:rPr>
              <a:t> – переносное или передвижное средство для перемещения </a:t>
            </a:r>
            <a:r>
              <a:rPr lang="ru-RU" dirty="0" smtClean="0">
                <a:solidFill>
                  <a:schemeClr val="tx1"/>
                </a:solidFill>
                <a:latin typeface="Times New Roman" panose="02020603050405020304" pitchFamily="18" charset="0"/>
                <a:cs typeface="Times New Roman" panose="02020603050405020304" pitchFamily="18" charset="0"/>
              </a:rPr>
              <a:t>работающих по </a:t>
            </a:r>
            <a:r>
              <a:rPr lang="ru-RU" dirty="0">
                <a:solidFill>
                  <a:schemeClr val="tx1"/>
                </a:solidFill>
                <a:latin typeface="Times New Roman" panose="02020603050405020304" pitchFamily="18" charset="0"/>
                <a:cs typeface="Times New Roman" panose="02020603050405020304" pitchFamily="18" charset="0"/>
              </a:rPr>
              <a:t>высоте и создания временных рабочих мест, конструктивно состоящее из </a:t>
            </a:r>
            <a:r>
              <a:rPr lang="ru-RU" dirty="0" smtClean="0">
                <a:solidFill>
                  <a:schemeClr val="tx1"/>
                </a:solidFill>
                <a:latin typeface="Times New Roman" panose="02020603050405020304" pitchFamily="18" charset="0"/>
                <a:cs typeface="Times New Roman" panose="02020603050405020304" pitchFamily="18" charset="0"/>
              </a:rPr>
              <a:t>двух параллельных </a:t>
            </a:r>
            <a:r>
              <a:rPr lang="ru-RU" dirty="0" err="1">
                <a:solidFill>
                  <a:schemeClr val="tx1"/>
                </a:solidFill>
                <a:latin typeface="Times New Roman" panose="02020603050405020304" pitchFamily="18" charset="0"/>
                <a:cs typeface="Times New Roman" panose="02020603050405020304" pitchFamily="18" charset="0"/>
              </a:rPr>
              <a:t>тетив</a:t>
            </a:r>
            <a:r>
              <a:rPr lang="ru-RU" dirty="0">
                <a:solidFill>
                  <a:schemeClr val="tx1"/>
                </a:solidFill>
                <a:latin typeface="Times New Roman" panose="02020603050405020304" pitchFamily="18" charset="0"/>
                <a:cs typeface="Times New Roman" panose="02020603050405020304" pitchFamily="18" charset="0"/>
              </a:rPr>
              <a:t> (канатов), соединенных поперечными опорными ступенями;</a:t>
            </a:r>
          </a:p>
          <a:p>
            <a:pPr algn="just"/>
            <a:r>
              <a:rPr lang="ru-RU" b="1" u="sng" dirty="0">
                <a:solidFill>
                  <a:schemeClr val="accent2"/>
                </a:solidFill>
                <a:latin typeface="Times New Roman" panose="02020603050405020304" pitchFamily="18" charset="0"/>
                <a:cs typeface="Times New Roman" panose="02020603050405020304" pitchFamily="18" charset="0"/>
              </a:rPr>
              <a:t>лестница-стремянка</a:t>
            </a:r>
            <a:r>
              <a:rPr lang="ru-RU" dirty="0">
                <a:solidFill>
                  <a:schemeClr val="tx1"/>
                </a:solidFill>
                <a:latin typeface="Times New Roman" panose="02020603050405020304" pitchFamily="18" charset="0"/>
                <a:cs typeface="Times New Roman" panose="02020603050405020304" pitchFamily="18" charset="0"/>
              </a:rPr>
              <a:t> (далее – стремянка) – переносная или передвижная </a:t>
            </a:r>
            <a:r>
              <a:rPr lang="ru-RU" dirty="0" smtClean="0">
                <a:solidFill>
                  <a:schemeClr val="tx1"/>
                </a:solidFill>
                <a:latin typeface="Times New Roman" panose="02020603050405020304" pitchFamily="18" charset="0"/>
                <a:cs typeface="Times New Roman" panose="02020603050405020304" pitchFamily="18" charset="0"/>
              </a:rPr>
              <a:t>лестница, состоящая </a:t>
            </a:r>
            <a:r>
              <a:rPr lang="ru-RU" dirty="0">
                <a:solidFill>
                  <a:schemeClr val="tx1"/>
                </a:solidFill>
                <a:latin typeface="Times New Roman" panose="02020603050405020304" pitchFamily="18" charset="0"/>
                <a:cs typeface="Times New Roman" panose="02020603050405020304" pitchFamily="18" charset="0"/>
              </a:rPr>
              <a:t>из двух оснований, применяемая без </a:t>
            </a:r>
            <a:r>
              <a:rPr lang="ru-RU" dirty="0" smtClean="0">
                <a:solidFill>
                  <a:schemeClr val="tx1"/>
                </a:solidFill>
                <a:latin typeface="Times New Roman" panose="02020603050405020304" pitchFamily="18" charset="0"/>
                <a:cs typeface="Times New Roman" panose="02020603050405020304" pitchFamily="18" charset="0"/>
              </a:rPr>
              <a:t>необходимости преклонения </a:t>
            </a:r>
            <a:r>
              <a:rPr lang="ru-RU" dirty="0">
                <a:solidFill>
                  <a:schemeClr val="tx1"/>
                </a:solidFill>
                <a:latin typeface="Times New Roman" panose="02020603050405020304" pitchFamily="18" charset="0"/>
                <a:cs typeface="Times New Roman" panose="02020603050405020304" pitchFamily="18" charset="0"/>
              </a:rPr>
              <a:t>к </a:t>
            </a:r>
            <a:r>
              <a:rPr lang="ru-RU" dirty="0" smtClean="0">
                <a:solidFill>
                  <a:schemeClr val="tx1"/>
                </a:solidFill>
                <a:latin typeface="Times New Roman" panose="02020603050405020304" pitchFamily="18" charset="0"/>
                <a:cs typeface="Times New Roman" panose="02020603050405020304" pitchFamily="18" charset="0"/>
              </a:rPr>
              <a:t>опорной вертикальной </a:t>
            </a:r>
            <a:r>
              <a:rPr lang="ru-RU" dirty="0">
                <a:solidFill>
                  <a:schemeClr val="tx1"/>
                </a:solidFill>
                <a:latin typeface="Times New Roman" panose="02020603050405020304" pitchFamily="18" charset="0"/>
                <a:cs typeface="Times New Roman" panose="02020603050405020304" pitchFamily="18" charset="0"/>
              </a:rPr>
              <a:t>поверхности;</a:t>
            </a:r>
          </a:p>
          <a:p>
            <a:pPr algn="just"/>
            <a:r>
              <a:rPr lang="ru-RU" b="1" u="sng" dirty="0">
                <a:solidFill>
                  <a:schemeClr val="accent2"/>
                </a:solidFill>
                <a:latin typeface="Times New Roman" panose="02020603050405020304" pitchFamily="18" charset="0"/>
                <a:cs typeface="Times New Roman" panose="02020603050405020304" pitchFamily="18" charset="0"/>
              </a:rPr>
              <a:t>площадка рабочая</a:t>
            </a:r>
            <a:r>
              <a:rPr lang="ru-RU" dirty="0">
                <a:solidFill>
                  <a:schemeClr val="accent2"/>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 горизонтальная поверхность с защитным </a:t>
            </a:r>
            <a:r>
              <a:rPr lang="ru-RU" dirty="0" smtClean="0">
                <a:solidFill>
                  <a:schemeClr val="tx1"/>
                </a:solidFill>
                <a:latin typeface="Times New Roman" panose="02020603050405020304" pitchFamily="18" charset="0"/>
                <a:cs typeface="Times New Roman" panose="02020603050405020304" pitchFamily="18" charset="0"/>
              </a:rPr>
              <a:t>ограждением, закрепленная </a:t>
            </a:r>
            <a:r>
              <a:rPr lang="ru-RU" dirty="0">
                <a:solidFill>
                  <a:schemeClr val="tx1"/>
                </a:solidFill>
                <a:latin typeface="Times New Roman" panose="02020603050405020304" pitchFamily="18" charset="0"/>
                <a:cs typeface="Times New Roman" panose="02020603050405020304" pitchFamily="18" charset="0"/>
              </a:rPr>
              <a:t>на конструкции, применяемая в процессе работ на высоте </a:t>
            </a:r>
            <a:r>
              <a:rPr lang="ru-RU" dirty="0" smtClean="0">
                <a:solidFill>
                  <a:schemeClr val="tx1"/>
                </a:solidFill>
                <a:latin typeface="Times New Roman" panose="02020603050405020304" pitchFamily="18" charset="0"/>
                <a:cs typeface="Times New Roman" panose="02020603050405020304" pitchFamily="18" charset="0"/>
              </a:rPr>
              <a:t>для размещения работающих</a:t>
            </a:r>
            <a:r>
              <a:rPr lang="ru-RU" dirty="0">
                <a:solidFill>
                  <a:schemeClr val="tx1"/>
                </a:solidFill>
                <a:latin typeface="Times New Roman" panose="02020603050405020304" pitchFamily="18" charset="0"/>
                <a:cs typeface="Times New Roman" panose="02020603050405020304" pitchFamily="18" charset="0"/>
              </a:rPr>
              <a:t>, материалов, инструментов и приспособлений в зоне производства работ;</a:t>
            </a:r>
          </a:p>
          <a:p>
            <a:endParaRPr lang="ru-RU"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289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67265" y="222423"/>
            <a:ext cx="8450609" cy="527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p:txBody>
          <a:bodyPr/>
          <a:lstStyle/>
          <a:p>
            <a:fld id="{91154C18-11DF-4823-BB03-26F1416156FC}" type="slidenum">
              <a:rPr lang="ru-RU" smtClean="0"/>
              <a:t>9</a:t>
            </a:fld>
            <a:endParaRPr lang="ru-RU"/>
          </a:p>
        </p:txBody>
      </p:sp>
      <p:sp>
        <p:nvSpPr>
          <p:cNvPr id="5" name="Заголовок 1"/>
          <p:cNvSpPr>
            <a:spLocks noGrp="1"/>
          </p:cNvSpPr>
          <p:nvPr>
            <p:ph type="title"/>
          </p:nvPr>
        </p:nvSpPr>
        <p:spPr>
          <a:xfrm>
            <a:off x="1145060" y="222423"/>
            <a:ext cx="7101016" cy="527221"/>
          </a:xfrm>
        </p:spPr>
        <p:txBody>
          <a:bodyPr>
            <a:noAutofit/>
          </a:bodyPr>
          <a:lstStyle/>
          <a:p>
            <a:r>
              <a:rPr lang="ru-RU" sz="2400" b="1" dirty="0" smtClean="0">
                <a:solidFill>
                  <a:schemeClr val="tx1"/>
                </a:solidFill>
                <a:latin typeface="Times New Roman" panose="02020603050405020304" pitchFamily="18" charset="0"/>
                <a:cs typeface="Times New Roman" panose="02020603050405020304" pitchFamily="18" charset="0"/>
              </a:rPr>
              <a:t>Термины и определения (согласно Правил №11):</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6" name="Объект 2"/>
          <p:cNvSpPr>
            <a:spLocks noGrp="1"/>
          </p:cNvSpPr>
          <p:nvPr>
            <p:ph idx="1"/>
          </p:nvPr>
        </p:nvSpPr>
        <p:spPr>
          <a:xfrm>
            <a:off x="667265" y="1188250"/>
            <a:ext cx="8729284" cy="5618205"/>
          </a:xfrm>
        </p:spPr>
        <p:txBody>
          <a:bodyPr>
            <a:noAutofit/>
          </a:bodyPr>
          <a:lstStyle/>
          <a:p>
            <a:pPr algn="just"/>
            <a:r>
              <a:rPr lang="ru-RU" sz="1600" b="1" u="sng" dirty="0" smtClean="0">
                <a:solidFill>
                  <a:schemeClr val="accent2"/>
                </a:solidFill>
                <a:latin typeface="Times New Roman" panose="02020603050405020304" pitchFamily="18" charset="0"/>
                <a:cs typeface="Times New Roman" panose="02020603050405020304" pitchFamily="18" charset="0"/>
              </a:rPr>
              <a:t>предохранительное </a:t>
            </a:r>
            <a:r>
              <a:rPr lang="ru-RU" sz="1600" b="1" u="sng" dirty="0">
                <a:solidFill>
                  <a:schemeClr val="accent2"/>
                </a:solidFill>
                <a:latin typeface="Times New Roman" panose="02020603050405020304" pitchFamily="18" charset="0"/>
                <a:cs typeface="Times New Roman" panose="02020603050405020304" pitchFamily="18" charset="0"/>
              </a:rPr>
              <a:t>ограждение</a:t>
            </a:r>
            <a:r>
              <a:rPr lang="ru-RU" sz="1600" dirty="0">
                <a:solidFill>
                  <a:schemeClr val="accent2"/>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 ограждение рабочих мест на высоте и </a:t>
            </a:r>
            <a:r>
              <a:rPr lang="ru-RU" sz="1600" dirty="0" smtClean="0">
                <a:solidFill>
                  <a:schemeClr val="tx1"/>
                </a:solidFill>
                <a:latin typeface="Times New Roman" panose="02020603050405020304" pitchFamily="18" charset="0"/>
                <a:cs typeface="Times New Roman" panose="02020603050405020304" pitchFamily="18" charset="0"/>
              </a:rPr>
              <a:t>проходов к </a:t>
            </a:r>
            <a:r>
              <a:rPr lang="ru-RU" sz="1600" dirty="0">
                <a:solidFill>
                  <a:schemeClr val="tx1"/>
                </a:solidFill>
                <a:latin typeface="Times New Roman" panose="02020603050405020304" pitchFamily="18" charset="0"/>
                <a:cs typeface="Times New Roman" panose="02020603050405020304" pitchFamily="18" charset="0"/>
              </a:rPr>
              <a:t>ним, конструкции которого расположены в вертикальной </a:t>
            </a:r>
            <a:r>
              <a:rPr lang="ru-RU" sz="1600" dirty="0" smtClean="0">
                <a:solidFill>
                  <a:schemeClr val="tx1"/>
                </a:solidFill>
                <a:latin typeface="Times New Roman" panose="02020603050405020304" pitchFamily="18" charset="0"/>
                <a:cs typeface="Times New Roman" panose="02020603050405020304" pitchFamily="18" charset="0"/>
              </a:rPr>
              <a:t>плоскости, служащее для </a:t>
            </a:r>
            <a:r>
              <a:rPr lang="ru-RU" sz="1600" dirty="0">
                <a:solidFill>
                  <a:schemeClr val="tx1"/>
                </a:solidFill>
                <a:latin typeface="Times New Roman" panose="02020603050405020304" pitchFamily="18" charset="0"/>
                <a:cs typeface="Times New Roman" panose="02020603050405020304" pitchFamily="18" charset="0"/>
              </a:rPr>
              <a:t>предотвращения падения работающего;</a:t>
            </a:r>
          </a:p>
          <a:p>
            <a:pPr algn="just"/>
            <a:r>
              <a:rPr lang="ru-RU" sz="1600" b="1" u="sng" dirty="0" smtClean="0">
                <a:solidFill>
                  <a:schemeClr val="accent2"/>
                </a:solidFill>
                <a:latin typeface="Times New Roman" panose="02020603050405020304" pitchFamily="18" charset="0"/>
                <a:cs typeface="Times New Roman" panose="02020603050405020304" pitchFamily="18" charset="0"/>
              </a:rPr>
              <a:t>работы в безопорном пространстве</a:t>
            </a:r>
            <a:r>
              <a:rPr lang="ru-RU" sz="1600" dirty="0" smtClean="0">
                <a:solidFill>
                  <a:schemeClr val="accent2"/>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 работы на высоте с применением </a:t>
            </a:r>
            <a:r>
              <a:rPr lang="ru-RU" sz="1600" dirty="0" smtClean="0">
                <a:solidFill>
                  <a:schemeClr val="tx1"/>
                </a:solidFill>
                <a:latin typeface="Times New Roman" panose="02020603050405020304" pitchFamily="18" charset="0"/>
                <a:cs typeface="Times New Roman" panose="02020603050405020304" pitchFamily="18" charset="0"/>
              </a:rPr>
              <a:t>систем канатного </a:t>
            </a:r>
            <a:r>
              <a:rPr lang="ru-RU" sz="1600" dirty="0">
                <a:solidFill>
                  <a:schemeClr val="tx1"/>
                </a:solidFill>
                <a:latin typeface="Times New Roman" panose="02020603050405020304" pitchFamily="18" charset="0"/>
                <a:cs typeface="Times New Roman" panose="02020603050405020304" pitchFamily="18" charset="0"/>
              </a:rPr>
              <a:t>доступа;</a:t>
            </a:r>
          </a:p>
          <a:p>
            <a:pPr algn="just"/>
            <a:r>
              <a:rPr lang="ru-RU" sz="1600" b="1" u="sng" dirty="0">
                <a:solidFill>
                  <a:schemeClr val="accent2"/>
                </a:solidFill>
                <a:latin typeface="Times New Roman" panose="02020603050405020304" pitchFamily="18" charset="0"/>
                <a:cs typeface="Times New Roman" panose="02020603050405020304" pitchFamily="18" charset="0"/>
              </a:rPr>
              <a:t>работы </a:t>
            </a:r>
            <a:r>
              <a:rPr lang="ru-RU" sz="1600" b="1" u="sng" dirty="0" smtClean="0">
                <a:solidFill>
                  <a:schemeClr val="accent2"/>
                </a:solidFill>
                <a:latin typeface="Times New Roman" panose="02020603050405020304" pitchFamily="18" charset="0"/>
                <a:cs typeface="Times New Roman" panose="02020603050405020304" pitchFamily="18" charset="0"/>
              </a:rPr>
              <a:t>на </a:t>
            </a:r>
            <a:r>
              <a:rPr lang="ru-RU" sz="1600" b="1" u="sng" dirty="0">
                <a:solidFill>
                  <a:schemeClr val="accent2"/>
                </a:solidFill>
                <a:latin typeface="Times New Roman" panose="02020603050405020304" pitchFamily="18" charset="0"/>
                <a:cs typeface="Times New Roman" panose="02020603050405020304" pitchFamily="18" charset="0"/>
              </a:rPr>
              <a:t>высоте</a:t>
            </a:r>
            <a:r>
              <a:rPr lang="ru-RU" sz="1600" dirty="0">
                <a:solidFill>
                  <a:schemeClr val="accent2"/>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 работы, при которых существуют профессиональные </a:t>
            </a:r>
            <a:r>
              <a:rPr lang="ru-RU" sz="1600" dirty="0" smtClean="0">
                <a:solidFill>
                  <a:schemeClr val="tx1"/>
                </a:solidFill>
                <a:latin typeface="Times New Roman" panose="02020603050405020304" pitchFamily="18" charset="0"/>
                <a:cs typeface="Times New Roman" panose="02020603050405020304" pitchFamily="18" charset="0"/>
              </a:rPr>
              <a:t>риски, связанные </a:t>
            </a:r>
            <a:r>
              <a:rPr lang="ru-RU" sz="1600" dirty="0">
                <a:solidFill>
                  <a:schemeClr val="tx1"/>
                </a:solidFill>
                <a:latin typeface="Times New Roman" panose="02020603050405020304" pitchFamily="18" charset="0"/>
                <a:cs typeface="Times New Roman" panose="02020603050405020304" pitchFamily="18" charset="0"/>
              </a:rPr>
              <a:t>с возможным падением работающего, находящегося </a:t>
            </a:r>
            <a:r>
              <a:rPr lang="ru-RU" sz="1600" dirty="0" smtClean="0">
                <a:solidFill>
                  <a:schemeClr val="tx1"/>
                </a:solidFill>
                <a:latin typeface="Times New Roman" panose="02020603050405020304" pitchFamily="18" charset="0"/>
                <a:cs typeface="Times New Roman" panose="02020603050405020304" pitchFamily="18" charset="0"/>
              </a:rPr>
              <a:t>на расстоянии </a:t>
            </a:r>
            <a:r>
              <a:rPr lang="ru-RU" sz="1600" dirty="0">
                <a:solidFill>
                  <a:schemeClr val="tx1"/>
                </a:solidFill>
                <a:latin typeface="Times New Roman" panose="02020603050405020304" pitchFamily="18" charset="0"/>
                <a:cs typeface="Times New Roman" panose="02020603050405020304" pitchFamily="18" charset="0"/>
              </a:rPr>
              <a:t>менее 2 </a:t>
            </a:r>
            <a:r>
              <a:rPr lang="ru-RU" sz="1600" dirty="0" smtClean="0">
                <a:solidFill>
                  <a:schemeClr val="tx1"/>
                </a:solidFill>
                <a:latin typeface="Times New Roman" panose="02020603050405020304" pitchFamily="18" charset="0"/>
                <a:cs typeface="Times New Roman" panose="02020603050405020304" pitchFamily="18" charset="0"/>
              </a:rPr>
              <a:t>м от не ограждённых </a:t>
            </a:r>
            <a:r>
              <a:rPr lang="ru-RU" sz="1600" dirty="0">
                <a:solidFill>
                  <a:schemeClr val="tx1"/>
                </a:solidFill>
                <a:latin typeface="Times New Roman" panose="02020603050405020304" pitchFamily="18" charset="0"/>
                <a:cs typeface="Times New Roman" panose="02020603050405020304" pitchFamily="18" charset="0"/>
              </a:rPr>
              <a:t>перепадов по высоте 1,8 м и более, а также если высота </a:t>
            </a:r>
            <a:r>
              <a:rPr lang="ru-RU" sz="1600" dirty="0" smtClean="0">
                <a:solidFill>
                  <a:schemeClr val="tx1"/>
                </a:solidFill>
                <a:latin typeface="Times New Roman" panose="02020603050405020304" pitchFamily="18" charset="0"/>
                <a:cs typeface="Times New Roman" panose="02020603050405020304" pitchFamily="18" charset="0"/>
              </a:rPr>
              <a:t>защитного ограждения </a:t>
            </a:r>
            <a:r>
              <a:rPr lang="ru-RU" sz="1600" dirty="0">
                <a:solidFill>
                  <a:schemeClr val="tx1"/>
                </a:solidFill>
                <a:latin typeface="Times New Roman" panose="02020603050405020304" pitchFamily="18" charset="0"/>
                <a:cs typeface="Times New Roman" panose="02020603050405020304" pitchFamily="18" charset="0"/>
              </a:rPr>
              <a:t>рабочих мест менее 1,0 м. </a:t>
            </a:r>
            <a:r>
              <a:rPr lang="ru-RU" sz="1600" dirty="0" smtClean="0">
                <a:solidFill>
                  <a:schemeClr val="tx1"/>
                </a:solidFill>
                <a:latin typeface="Times New Roman" panose="02020603050405020304" pitchFamily="18" charset="0"/>
                <a:cs typeface="Times New Roman" panose="02020603050405020304" pitchFamily="18" charset="0"/>
              </a:rPr>
              <a:t>К работам </a:t>
            </a:r>
            <a:r>
              <a:rPr lang="ru-RU" sz="1600" dirty="0">
                <a:solidFill>
                  <a:schemeClr val="tx1"/>
                </a:solidFill>
                <a:latin typeface="Times New Roman" panose="02020603050405020304" pitchFamily="18" charset="0"/>
                <a:cs typeface="Times New Roman" panose="02020603050405020304" pitchFamily="18" charset="0"/>
              </a:rPr>
              <a:t>на высоте приравниваются </a:t>
            </a:r>
            <a:r>
              <a:rPr lang="ru-RU" sz="1600" dirty="0" smtClean="0">
                <a:solidFill>
                  <a:schemeClr val="tx1"/>
                </a:solidFill>
                <a:latin typeface="Times New Roman" panose="02020603050405020304" pitchFamily="18" charset="0"/>
                <a:cs typeface="Times New Roman" panose="02020603050405020304" pitchFamily="18" charset="0"/>
              </a:rPr>
              <a:t>подъем работающего </a:t>
            </a:r>
            <a:r>
              <a:rPr lang="ru-RU" sz="1600" dirty="0">
                <a:solidFill>
                  <a:schemeClr val="tx1"/>
                </a:solidFill>
                <a:latin typeface="Times New Roman" panose="02020603050405020304" pitchFamily="18" charset="0"/>
                <a:cs typeface="Times New Roman" panose="02020603050405020304" pitchFamily="18" charset="0"/>
              </a:rPr>
              <a:t>на высоту более 5 м и его спуск с высоты более 5 м по лестнице, </a:t>
            </a:r>
            <a:r>
              <a:rPr lang="ru-RU" sz="1600" dirty="0" smtClean="0">
                <a:solidFill>
                  <a:schemeClr val="tx1"/>
                </a:solidFill>
                <a:latin typeface="Times New Roman" panose="02020603050405020304" pitchFamily="18" charset="0"/>
                <a:cs typeface="Times New Roman" panose="02020603050405020304" pitchFamily="18" charset="0"/>
              </a:rPr>
              <a:t>угол наклона </a:t>
            </a:r>
            <a:r>
              <a:rPr lang="ru-RU" sz="1600" dirty="0">
                <a:solidFill>
                  <a:schemeClr val="tx1"/>
                </a:solidFill>
                <a:latin typeface="Times New Roman" panose="02020603050405020304" pitchFamily="18" charset="0"/>
                <a:cs typeface="Times New Roman" panose="02020603050405020304" pitchFamily="18" charset="0"/>
              </a:rPr>
              <a:t>которой </a:t>
            </a:r>
            <a:r>
              <a:rPr lang="ru-RU" sz="1600" dirty="0" smtClean="0">
                <a:solidFill>
                  <a:schemeClr val="tx1"/>
                </a:solidFill>
                <a:latin typeface="Times New Roman" panose="02020603050405020304" pitchFamily="18" charset="0"/>
                <a:cs typeface="Times New Roman" panose="02020603050405020304" pitchFamily="18" charset="0"/>
              </a:rPr>
              <a:t>к горизонтальной </a:t>
            </a:r>
            <a:r>
              <a:rPr lang="ru-RU" sz="1600" dirty="0">
                <a:solidFill>
                  <a:schemeClr val="tx1"/>
                </a:solidFill>
                <a:latin typeface="Times New Roman" panose="02020603050405020304" pitchFamily="18" charset="0"/>
                <a:cs typeface="Times New Roman" panose="02020603050405020304" pitchFamily="18" charset="0"/>
              </a:rPr>
              <a:t>поверхности составляет более </a:t>
            </a:r>
            <a:r>
              <a:rPr lang="ru-RU" sz="1600" dirty="0" smtClean="0">
                <a:solidFill>
                  <a:schemeClr val="tx1"/>
                </a:solidFill>
                <a:latin typeface="Times New Roman" panose="02020603050405020304" pitchFamily="18" charset="0"/>
                <a:cs typeface="Times New Roman" panose="02020603050405020304" pitchFamily="18" charset="0"/>
              </a:rPr>
              <a:t>75</a:t>
            </a:r>
            <a:r>
              <a:rPr lang="en-US" sz="1600" dirty="0" smtClean="0">
                <a:solidFill>
                  <a:schemeClr val="tx1"/>
                </a:solidFill>
                <a:latin typeface="Times New Roman" panose="02020603050405020304" pitchFamily="18" charset="0"/>
                <a:cs typeface="Times New Roman" panose="02020603050405020304" pitchFamily="18" charset="0"/>
              </a:rPr>
              <a:t>º</a:t>
            </a:r>
            <a:r>
              <a:rPr lang="ru-RU" sz="1600" dirty="0" smtClean="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a:p>
            <a:pPr algn="just"/>
            <a:r>
              <a:rPr lang="ru-RU" sz="1600" b="1" u="sng" dirty="0">
                <a:solidFill>
                  <a:schemeClr val="accent2"/>
                </a:solidFill>
                <a:latin typeface="Times New Roman" panose="02020603050405020304" pitchFamily="18" charset="0"/>
                <a:cs typeface="Times New Roman" panose="02020603050405020304" pitchFamily="18" charset="0"/>
              </a:rPr>
              <a:t>сигнальное ограждение</a:t>
            </a:r>
            <a:r>
              <a:rPr lang="ru-RU" sz="1600" dirty="0">
                <a:solidFill>
                  <a:schemeClr val="accent2"/>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 предохранительное ограждение, </a:t>
            </a:r>
            <a:r>
              <a:rPr lang="ru-RU" sz="1600" dirty="0" err="1" smtClean="0">
                <a:solidFill>
                  <a:schemeClr val="tx1"/>
                </a:solidFill>
                <a:latin typeface="Times New Roman" panose="02020603050405020304" pitchFamily="18" charset="0"/>
                <a:cs typeface="Times New Roman" panose="02020603050405020304" pitchFamily="18" charset="0"/>
              </a:rPr>
              <a:t>предназначенноеидля</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обозначения опасной зоны, в пределах которой имеется опасность;</a:t>
            </a:r>
          </a:p>
          <a:p>
            <a:pPr algn="just"/>
            <a:r>
              <a:rPr lang="ru-RU" sz="1600" b="1" u="sng" dirty="0">
                <a:solidFill>
                  <a:schemeClr val="accent2"/>
                </a:solidFill>
                <a:latin typeface="Times New Roman" panose="02020603050405020304" pitchFamily="18" charset="0"/>
                <a:cs typeface="Times New Roman" panose="02020603050405020304" pitchFamily="18" charset="0"/>
              </a:rPr>
              <a:t>система канатного доступа</a:t>
            </a:r>
            <a:r>
              <a:rPr lang="ru-RU" sz="1600" dirty="0">
                <a:solidFill>
                  <a:schemeClr val="accent2"/>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 система обеспечения безопасности работ на </a:t>
            </a:r>
            <a:r>
              <a:rPr lang="ru-RU" sz="1600" dirty="0" smtClean="0">
                <a:solidFill>
                  <a:schemeClr val="tx1"/>
                </a:solidFill>
                <a:latin typeface="Times New Roman" panose="02020603050405020304" pitchFamily="18" charset="0"/>
                <a:cs typeface="Times New Roman" panose="02020603050405020304" pitchFamily="18" charset="0"/>
              </a:rPr>
              <a:t>высоте, предназначенная </a:t>
            </a:r>
            <a:r>
              <a:rPr lang="ru-RU" sz="1600" dirty="0">
                <a:solidFill>
                  <a:schemeClr val="tx1"/>
                </a:solidFill>
                <a:latin typeface="Times New Roman" panose="02020603050405020304" pitchFamily="18" charset="0"/>
                <a:cs typeface="Times New Roman" panose="02020603050405020304" pitchFamily="18" charset="0"/>
              </a:rPr>
              <a:t>для работы в безопорном пространстве, </a:t>
            </a:r>
            <a:r>
              <a:rPr lang="ru-RU" sz="1600" dirty="0" smtClean="0">
                <a:solidFill>
                  <a:schemeClr val="tx1"/>
                </a:solidFill>
                <a:latin typeface="Times New Roman" panose="02020603050405020304" pitchFamily="18" charset="0"/>
                <a:cs typeface="Times New Roman" panose="02020603050405020304" pitchFamily="18" charset="0"/>
              </a:rPr>
              <a:t>позволяющая работающему занять </a:t>
            </a:r>
            <a:r>
              <a:rPr lang="ru-RU" sz="1600" dirty="0">
                <a:solidFill>
                  <a:schemeClr val="tx1"/>
                </a:solidFill>
                <a:latin typeface="Times New Roman" panose="02020603050405020304" pitchFamily="18" charset="0"/>
                <a:cs typeface="Times New Roman" panose="02020603050405020304" pitchFamily="18" charset="0"/>
              </a:rPr>
              <a:t>или покинуть рабочее место с применением рабочего и страховочного </a:t>
            </a:r>
            <a:r>
              <a:rPr lang="ru-RU" sz="1600" dirty="0" smtClean="0">
                <a:solidFill>
                  <a:schemeClr val="tx1"/>
                </a:solidFill>
                <a:latin typeface="Times New Roman" panose="02020603050405020304" pitchFamily="18" charset="0"/>
                <a:cs typeface="Times New Roman" panose="02020603050405020304" pitchFamily="18" charset="0"/>
              </a:rPr>
              <a:t>канатов, присоединенных </a:t>
            </a:r>
            <a:r>
              <a:rPr lang="ru-RU" sz="1600" dirty="0">
                <a:solidFill>
                  <a:schemeClr val="tx1"/>
                </a:solidFill>
                <a:latin typeface="Times New Roman" panose="02020603050405020304" pitchFamily="18" charset="0"/>
                <a:cs typeface="Times New Roman" panose="02020603050405020304" pitchFamily="18" charset="0"/>
              </a:rPr>
              <a:t>отдельно друг от друга к анкерным точкам таким образом, </a:t>
            </a:r>
            <a:r>
              <a:rPr lang="ru-RU" sz="1600" dirty="0" smtClean="0">
                <a:solidFill>
                  <a:schemeClr val="tx1"/>
                </a:solidFill>
                <a:latin typeface="Times New Roman" panose="02020603050405020304" pitchFamily="18" charset="0"/>
                <a:cs typeface="Times New Roman" panose="02020603050405020304" pitchFamily="18" charset="0"/>
              </a:rPr>
              <a:t>чтобы предотвращалось </a:t>
            </a:r>
            <a:r>
              <a:rPr lang="ru-RU" sz="1600" dirty="0">
                <a:solidFill>
                  <a:schemeClr val="tx1"/>
                </a:solidFill>
                <a:latin typeface="Times New Roman" panose="02020603050405020304" pitchFamily="18" charset="0"/>
                <a:cs typeface="Times New Roman" panose="02020603050405020304" pitchFamily="18" charset="0"/>
              </a:rPr>
              <a:t>или останавливалось свободное падение работающего</a:t>
            </a:r>
            <a:r>
              <a:rPr lang="ru-RU" sz="1600" dirty="0" smtClean="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200456"/>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863</TotalTime>
  <Words>2247</Words>
  <Application>Microsoft Office PowerPoint</Application>
  <PresentationFormat>Широкоэкранный</PresentationFormat>
  <Paragraphs>201</Paragraphs>
  <Slides>53</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53</vt:i4>
      </vt:variant>
    </vt:vector>
  </HeadingPairs>
  <TitlesOfParts>
    <vt:vector size="62" baseType="lpstr">
      <vt:lpstr>Arial</vt:lpstr>
      <vt:lpstr>Calibri</vt:lpstr>
      <vt:lpstr>DotumChe</vt:lpstr>
      <vt:lpstr>Montserrat</vt:lpstr>
      <vt:lpstr>Times New Roman</vt:lpstr>
      <vt:lpstr>Trebuchet MS</vt:lpstr>
      <vt:lpstr>Wingdings</vt:lpstr>
      <vt:lpstr>Wingdings 3</vt:lpstr>
      <vt:lpstr>Грань</vt:lpstr>
      <vt:lpstr>Презентация PowerPoint</vt:lpstr>
      <vt:lpstr>ОБЯЗАННОСТИ И ПРАВА РАБОТОДАТЕЛЕЙ И РАБОТНИКОВ В ОБЛАСТИ ОХРАНЫ ТРУДА  (Согласно Закона Республики Беларусь «Об охране труда»):  Обязанности работников:  </vt:lpstr>
      <vt:lpstr>Права работников: - На рабочее место, соответствующее требованиям охраны труда.  - На получение информации о состоянии условий и охраны труда на рабочем месте, а также о рисках и средствах защиты.  - На обучение безопасным методам и приемам работы.  - На отказ от выполнения порученной работы в случае возникновения непосредственной опасности для жизни и здоровья.  - На обеспечение средствами индивидуальной и коллективной защиты, а также на санитарно-бытовое обслуживание.  - На возмещение вреда, причиненного здоровью в результате несчастного случая на производстве или профессионального заболевания.  - На участие в расследовании несчастных случаев на производстве.  </vt:lpstr>
      <vt:lpstr>Обязанности работодателей: - Обеспечивать безопасные условия труда и охрану здоровья работников. - Проводить обучение, инструктажи и стажировки по вопросам охраны труда. - Обеспечивать работников средствами индивидуальной и коллективной защиты. - Организовывать проведение медицинских осмотров. - Разрабатывать и внедрять систему управления охраной труда. - Расследовать несчастные случаи на производстве. - Информировать работников о состоянии условий и охраны труда.  Права работодателей: - Требовать от работников соблюдения правил охраны труда и трудовой дисциплины. - Контролировать соблюдение правил охраны труда. - Применять меры дисциплинарного взыскания к работникам за нарушение требований охраны труда. - Заключать и расторгать трудовые договоры. - Создавать и вступать в объединения работодателей.  </vt:lpstr>
      <vt:lpstr>Ответственность за нарушения требований охраны труда:  - Дисциплинарная ответственность (согласно ТК): Применяется к работникам за нарушение трудового распорядка, правил и нормативов по охране труда. Наниматель может применить такие взыскания, как замечание, выговор или увольнение.   - Материальная ответственность: Связана с возмещением ущерба, причиненного в результате нарушения требований охраны труда.  - Административная ответственность (согласно КоАП): Наступает за нарушение правил охраны труда должностными лицами или индивидуальными предпринимателями, что может повлечь штраф. Например, статья 10.13 КоАП РБ устанавливает штрафы за нарушение требований по охране труда, повлекшее травмирование работников. Также, статья 10.14 КоАП предусматривает ответственность за несообщение или несвоевременное сообщение о несчастном случае.  - Уголовная ответственность (согласно УК): Наступает в случаях, когда нарушение охраны труда повлекло тяжкие последствия, такие как смерть или тяжкий вред здоровью. Уголовная ответственность предусмотрена, например, статьей 306 Уголовного кодекса Республики Беларусь.  </vt:lpstr>
      <vt:lpstr>Нормативно правовые и технические акты по охране труда при работе на высоте:  - ТЕХНИЧЕСКИЙ РЕГЛАМЕНТ ТАМОЖЕННОГО СОЮЗА ТР ТС 019/2011 «О безопасности средств индивидуальной защиты»  - New: ПОСТАНОВЛЕНИЕ МИНИСТЕРСТВА ТРУДА И СОЦИАЛЬНОЙ ЗАЩИТЫ РЕСПУБЛИКИ БЕЛАРУСЬ от 6 февраля 2025 г. № 11 «Об утверждении Правил по охране труда при выполнении работ на высоте»  - ПОСТАНОВЛЕНИЕ МИНИСТЕРСТВА ТРУДА И СОЦИАЛЬНОЙ ЗАЩИТЫ РЕСПУБЛИКИ БЕЛАРУСЬ 27 июня 2019 г. № 30 «Об утверждении Инструкции о порядке обеспечения работников средствами индивидуальной защиты»  - ПОСТАНОВЛЕНИЕ МИНИСТЕРСТВА ТРУДА И СОЦИАЛЬНОЙ ЗАЩИТЫ РЕСПУБЛИКИ Беларусь от 28 ноября 2008 г.  № 175 «О порядке обучения, стажировки, инструктажа и проверки знаний работающих по вопросам охраны труда»  - ПОСТАНОВЛЕНИЕ МИНИСТЕРСТВА АРХИТЕКТУРЫ И СТРОИТЕЛЬСТВА РЕСПУБЛИКИ БЕЛАРУСЬ 30 июня 2023 г. № 70  «О технологической документации»  - ПОСТАНОВЛЕНИЕ МИНИСТЕРСТВА ТРУДА И СОЦИАЛЬНОЙ ЗАЩИТЫ РЕСПУБЛИКИ БЕЛАРУСЬ 19 октября 2022 г. № 59  «Об утверждении Типовой инструкции по охране труда при выполнении работ в емкостных сооружениях»  - ПОСТАНОВЛЕНИЕ МИНИСТЕРСТВА ТРУДА И СОЦИАЛЬНОЙ ЗАЩИТЫ РЕСПУБЛИКИ БЕЛАРУСЬ И МИНИСТЕРСТВА АРХИТЕКТУРЫ И СТРОИТЕЛЬСТВА РЕСПУБЛИКИ БЕЛАРУСЬ 31 мая 2019 г. № 24/33  «Об утверждении Правил по охране труда при выполнении строительных работ»  </vt:lpstr>
      <vt:lpstr>Презентация PowerPoint</vt:lpstr>
      <vt:lpstr>Термины и определения (согласно Правил №11):</vt:lpstr>
      <vt:lpstr>Термины и определения (согласно Правил №11):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 работам на высоте относятся работы, когда: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66. При использовании приставной лестницы или стремянки не допускается: </vt:lpstr>
      <vt:lpstr>Презентация PowerPoint</vt:lpstr>
      <vt:lpstr>Презентация PowerPoint</vt:lpstr>
      <vt:lpstr>Гл4 п70</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Петровская Т.А.</dc:creator>
  <cp:lastModifiedBy>Петровская Т.А.</cp:lastModifiedBy>
  <cp:revision>49</cp:revision>
  <dcterms:created xsi:type="dcterms:W3CDTF">2025-07-08T17:22:33Z</dcterms:created>
  <dcterms:modified xsi:type="dcterms:W3CDTF">2025-07-22T18:45:43Z</dcterms:modified>
</cp:coreProperties>
</file>