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PT Sans" panose="020B0604020202020204" charset="-52"/>
      <p:regular r:id="rId11"/>
    </p:embeddedFont>
    <p:embeddedFont>
      <p:font typeface="Algerian" panose="04020705040A02060702" pitchFamily="82" charset="0"/>
      <p:regular r:id="rId12"/>
    </p:embeddedFont>
    <p:embeddedFont>
      <p:font typeface="Nunito Semi Bold" panose="020B0604020202020204" charset="-52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8" d="100"/>
          <a:sy n="98" d="100"/>
        </p:scale>
        <p:origin x="2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602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t.me/UPK_Brest_bot" TargetMode="Externa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437" y="1919645"/>
            <a:ext cx="7415927" cy="17423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550"/>
              </a:lnSpc>
              <a:buNone/>
            </a:pPr>
            <a:r>
              <a:rPr lang="en-US" sz="3650" dirty="0">
                <a:solidFill>
                  <a:srgbClr val="48A8E2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Киберохота за несовершеннолетними в онлайн-играх</a:t>
            </a:r>
            <a:endParaRPr lang="en-US" sz="3650" dirty="0"/>
          </a:p>
        </p:txBody>
      </p:sp>
      <p:sp>
        <p:nvSpPr>
          <p:cNvPr id="4" name="Text 1"/>
          <p:cNvSpPr/>
          <p:nvPr/>
        </p:nvSpPr>
        <p:spPr>
          <a:xfrm>
            <a:off x="6350437" y="3939659"/>
            <a:ext cx="7415927" cy="23702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В современном цифровом мире онлайн-игры стали неотъемлемой частью жизни миллионов людей, особенно среди молодежи. Они предлагают увлекательный геймплей, возможность общения с друзьями и новые знакомства. Однако, с ростом популярности виртуальных миров, возникает и серьезная проблема — киберохота за несовершеннолетними.</a:t>
            </a:r>
            <a:endParaRPr lang="en-US" sz="1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92929" y="1395651"/>
            <a:ext cx="7530941" cy="9215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2250" dirty="0">
                <a:solidFill>
                  <a:srgbClr val="48A8E2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Играй безопасно: угрозы киберпространства в мире онлайн-игр</a:t>
            </a:r>
            <a:endParaRPr lang="en-US" sz="2250" dirty="0"/>
          </a:p>
        </p:txBody>
      </p:sp>
      <p:sp>
        <p:nvSpPr>
          <p:cNvPr id="4" name="Text 1"/>
          <p:cNvSpPr/>
          <p:nvPr/>
        </p:nvSpPr>
        <p:spPr>
          <a:xfrm>
            <a:off x="6292929" y="2576393"/>
            <a:ext cx="7530941" cy="7374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Дети и подростки проводят всё больше времени в киберпространстве, особенно заметно это в холодное время года.</a:t>
            </a:r>
            <a:endParaRPr lang="en-US" sz="1800" dirty="0"/>
          </a:p>
        </p:txBody>
      </p:sp>
      <p:sp>
        <p:nvSpPr>
          <p:cNvPr id="5" name="Text 2"/>
          <p:cNvSpPr/>
          <p:nvPr/>
        </p:nvSpPr>
        <p:spPr>
          <a:xfrm>
            <a:off x="6292929" y="3573066"/>
            <a:ext cx="7530941" cy="1106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Мир гейминга очень увлекателен, однако не всегда бывает безопасным. Злоумышленники используют игры для мошенничества, распространения вредоносного ПО и рекламных программ.</a:t>
            </a:r>
            <a:endParaRPr lang="en-US" sz="1800" dirty="0"/>
          </a:p>
        </p:txBody>
      </p:sp>
      <p:sp>
        <p:nvSpPr>
          <p:cNvPr id="6" name="Text 3"/>
          <p:cNvSpPr/>
          <p:nvPr/>
        </p:nvSpPr>
        <p:spPr>
          <a:xfrm>
            <a:off x="6292929" y="4938474"/>
            <a:ext cx="7530941" cy="1106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Исследования показывают, что такие популярные игры,  как «Minecraft», "Rolox", "Among US"становятся мишенями кибератак, например игра «Minecraft» подвергалась атакам более 3 миллионов раз.</a:t>
            </a:r>
            <a:endParaRPr lang="en-US" sz="1800" dirty="0"/>
          </a:p>
        </p:txBody>
      </p:sp>
      <p:sp>
        <p:nvSpPr>
          <p:cNvPr id="7" name="Text 4"/>
          <p:cNvSpPr/>
          <p:nvPr/>
        </p:nvSpPr>
        <p:spPr>
          <a:xfrm>
            <a:off x="6292929" y="6303883"/>
            <a:ext cx="7530941" cy="7374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Загрузчики, часто используемые для распространения вредоносного ПО, являются одной из самых распространенных угроз в онлайн-играх.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1389817"/>
            <a:ext cx="12692896" cy="11615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550"/>
              </a:lnSpc>
              <a:buNone/>
            </a:pPr>
            <a:r>
              <a:rPr lang="en-US" sz="3650" dirty="0">
                <a:solidFill>
                  <a:srgbClr val="48A8E2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Темные стороны онлайн-развлечений: типы киберугроз в играх</a:t>
            </a:r>
            <a:endParaRPr lang="en-US" sz="36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693" y="3045143"/>
            <a:ext cx="2895481" cy="178950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68693" y="5143262"/>
            <a:ext cx="2895481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2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Trojan-SMS</a:t>
            </a:r>
            <a:endParaRPr lang="en-US" sz="2250" dirty="0"/>
          </a:p>
        </p:txBody>
      </p:sp>
      <p:sp>
        <p:nvSpPr>
          <p:cNvPr id="5" name="Text 2"/>
          <p:cNvSpPr/>
          <p:nvPr/>
        </p:nvSpPr>
        <p:spPr>
          <a:xfrm>
            <a:off x="968693" y="5654516"/>
            <a:ext cx="2895481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отправляет сообщения на платные номера с зараженного устройства</a:t>
            </a:r>
            <a:endParaRPr lang="en-US" sz="19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4458" y="3045143"/>
            <a:ext cx="2895481" cy="1789509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234458" y="5143262"/>
            <a:ext cx="2895481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2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Trojan-Spy</a:t>
            </a:r>
            <a:endParaRPr lang="en-US" sz="2250" dirty="0"/>
          </a:p>
        </p:txBody>
      </p:sp>
      <p:sp>
        <p:nvSpPr>
          <p:cNvPr id="8" name="Text 4"/>
          <p:cNvSpPr/>
          <p:nvPr/>
        </p:nvSpPr>
        <p:spPr>
          <a:xfrm>
            <a:off x="4234458" y="5654516"/>
            <a:ext cx="2895481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перехватывает нажатия клавиш, снимки экрана и учетные данные</a:t>
            </a:r>
            <a:endParaRPr lang="en-US" sz="19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0223" y="3045143"/>
            <a:ext cx="2895481" cy="1789509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500223" y="5143262"/>
            <a:ext cx="2895481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2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Trojan-PSW</a:t>
            </a:r>
            <a:endParaRPr lang="en-US" sz="2250" dirty="0"/>
          </a:p>
        </p:txBody>
      </p:sp>
      <p:sp>
        <p:nvSpPr>
          <p:cNvPr id="11" name="Text 6"/>
          <p:cNvSpPr/>
          <p:nvPr/>
        </p:nvSpPr>
        <p:spPr>
          <a:xfrm>
            <a:off x="7500223" y="5654516"/>
            <a:ext cx="2895481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предназначен для кражи паролей</a:t>
            </a:r>
            <a:endParaRPr lang="en-US" sz="190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65988" y="3045143"/>
            <a:ext cx="2895600" cy="1789509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0765988" y="5143262"/>
            <a:ext cx="289560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2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Trojan-Dropper</a:t>
            </a:r>
            <a:endParaRPr lang="en-US" sz="2250" dirty="0"/>
          </a:p>
        </p:txBody>
      </p:sp>
      <p:sp>
        <p:nvSpPr>
          <p:cNvPr id="14" name="Text 8"/>
          <p:cNvSpPr/>
          <p:nvPr/>
        </p:nvSpPr>
        <p:spPr>
          <a:xfrm>
            <a:off x="10765988" y="5654516"/>
            <a:ext cx="2895600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устанавливает другие вредоносные программы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221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45674" y="675084"/>
            <a:ext cx="7425452" cy="17330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500"/>
              </a:lnSpc>
              <a:buNone/>
            </a:pPr>
            <a:r>
              <a:rPr lang="en-US" sz="3600" dirty="0">
                <a:solidFill>
                  <a:srgbClr val="48A8E2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Приманка для доверчивых игроков: мошеннические схемы в играх</a:t>
            </a:r>
            <a:endParaRPr lang="en-US" sz="3600" dirty="0"/>
          </a:p>
        </p:txBody>
      </p:sp>
      <p:sp>
        <p:nvSpPr>
          <p:cNvPr id="4" name="Text 1"/>
          <p:cNvSpPr/>
          <p:nvPr/>
        </p:nvSpPr>
        <p:spPr>
          <a:xfrm>
            <a:off x="6345674" y="2684264"/>
            <a:ext cx="7425452" cy="11783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50"/>
              </a:lnSpc>
              <a:buNone/>
            </a:pPr>
            <a:r>
              <a:rPr lang="en-US" sz="19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Одна из известных схем мошенников - предложение пройти опрос, чтобы доказать, что ты не бот. После этого игроков перенаправляют на поддельный сайт с обещаниями бесплатных призов.</a:t>
            </a:r>
            <a:endParaRPr lang="en-US" sz="1900" dirty="0"/>
          </a:p>
        </p:txBody>
      </p:sp>
      <p:sp>
        <p:nvSpPr>
          <p:cNvPr id="5" name="Text 2"/>
          <p:cNvSpPr/>
          <p:nvPr/>
        </p:nvSpPr>
        <p:spPr>
          <a:xfrm>
            <a:off x="6345674" y="4138732"/>
            <a:ext cx="7425452" cy="19639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50"/>
              </a:lnSpc>
              <a:buNone/>
            </a:pPr>
            <a:r>
              <a:rPr lang="en-US" sz="19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Но на самом деле мошенники лишь пытаются заманить доверчивых пользователей в другие опасные ловушки, например, загрузку вредоносного ПО или участие в фишинговых кампаниях. Хитрые уловки преступников маскируются под легитимные игровые активности.</a:t>
            </a:r>
            <a:endParaRPr lang="en-US" sz="1900" dirty="0"/>
          </a:p>
        </p:txBody>
      </p:sp>
      <p:sp>
        <p:nvSpPr>
          <p:cNvPr id="6" name="Text 3"/>
          <p:cNvSpPr/>
          <p:nvPr/>
        </p:nvSpPr>
        <p:spPr>
          <a:xfrm>
            <a:off x="6345674" y="6378773"/>
            <a:ext cx="7425452" cy="11783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50"/>
              </a:lnSpc>
              <a:buNone/>
            </a:pPr>
            <a:r>
              <a:rPr lang="en-US" sz="19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Будьте бдительны - мошенники готовы на всё, чтобы поживиться за ваш счёт! Всегда проверяйте источники и не доверяйте подозрительным предложениям в играх.</a:t>
            </a:r>
            <a:endParaRPr lang="en-US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437" y="747236"/>
            <a:ext cx="7415927" cy="11615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550"/>
              </a:lnSpc>
              <a:buNone/>
            </a:pPr>
            <a:r>
              <a:rPr lang="en-US" sz="3650" dirty="0">
                <a:solidFill>
                  <a:srgbClr val="48A8E2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Охотники на доверчивых геймеров</a:t>
            </a:r>
            <a:endParaRPr lang="en-US" sz="3650" dirty="0"/>
          </a:p>
        </p:txBody>
      </p:sp>
      <p:sp>
        <p:nvSpPr>
          <p:cNvPr id="4" name="Text 1"/>
          <p:cNvSpPr/>
          <p:nvPr/>
        </p:nvSpPr>
        <p:spPr>
          <a:xfrm>
            <a:off x="6350437" y="2186464"/>
            <a:ext cx="7415927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Злоумышленники всё чаще используют онлайн-игры, чтобы выманивать личные данные и деньги у молодой аудитории. Они маскируют свои мошеннические схемы под заманчивые предложения - выиграть новый iPhone или даже наличные.</a:t>
            </a:r>
            <a:endParaRPr lang="en-US" sz="1900" dirty="0"/>
          </a:p>
        </p:txBody>
      </p:sp>
      <p:sp>
        <p:nvSpPr>
          <p:cNvPr id="5" name="Text 2"/>
          <p:cNvSpPr/>
          <p:nvPr/>
        </p:nvSpPr>
        <p:spPr>
          <a:xfrm>
            <a:off x="6350437" y="4044315"/>
            <a:ext cx="7415927" cy="19752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Так, на странице одного Telegram-сообщества, которая эксплуатировала бренд игры Capybara, была обнаружена поддельная версия игры в веб-формате. Пользователям предлагалось зарегистрироваться и сделать депозит, чтобы начать играть и получить желанный приз.</a:t>
            </a:r>
            <a:endParaRPr lang="en-US" sz="1900" dirty="0"/>
          </a:p>
        </p:txBody>
      </p:sp>
      <p:sp>
        <p:nvSpPr>
          <p:cNvPr id="6" name="Text 3"/>
          <p:cNvSpPr/>
          <p:nvPr/>
        </p:nvSpPr>
        <p:spPr>
          <a:xfrm>
            <a:off x="6350437" y="6297216"/>
            <a:ext cx="7415927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Но на самом деле за этим стоят лишь обман и кража личных данных или финансовых средств. Будьте бдительны - мошенники готовы на всё, лишь бы поживиться за ваш счёт!</a:t>
            </a:r>
            <a:endParaRPr lang="en-US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205276" y="541258"/>
            <a:ext cx="10219730" cy="578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550"/>
              </a:lnSpc>
              <a:buNone/>
            </a:pPr>
            <a:r>
              <a:rPr lang="en-US" sz="3600" dirty="0">
                <a:solidFill>
                  <a:srgbClr val="48A8E2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Вербовка детей и подростков в онлайн-играх</a:t>
            </a:r>
            <a:endParaRPr lang="en-US" sz="36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693" y="1513761"/>
            <a:ext cx="4034195" cy="249328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68693" y="4253032"/>
            <a:ext cx="2315528" cy="2894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48A8E2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Друзья-вербовщики</a:t>
            </a:r>
            <a:endParaRPr lang="en-US" sz="1800" dirty="0"/>
          </a:p>
        </p:txBody>
      </p:sp>
      <p:sp>
        <p:nvSpPr>
          <p:cNvPr id="5" name="Text 2"/>
          <p:cNvSpPr/>
          <p:nvPr/>
        </p:nvSpPr>
        <p:spPr>
          <a:xfrm>
            <a:off x="968693" y="4660463"/>
            <a:ext cx="4034195" cy="2203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Вербовщики могут маскироваться под друзей или наставников, помогая игрокам в игре и постепенно становясь им близкими. Эти отношения могут выглядеть искренними и дружелюбными, что делает их особенно опасными. Подростки могут не подозревать о настоящих намерениях своих "друзей".</a:t>
            </a:r>
            <a:endParaRPr lang="en-US" sz="15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8043" y="1513761"/>
            <a:ext cx="4034195" cy="249328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98043" y="4253032"/>
            <a:ext cx="2315528" cy="2894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48A8E2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Игровые ловушки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5298043" y="4660463"/>
            <a:ext cx="4034195" cy="18888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Злоумышленники также используют игровые элементы, такие как квесты и задания, чтобы замаскировать реальные преступные действия под игровую активность. Молодые люди могут быть втянуты в незаконные действия, не осознавая их истинной природы.</a:t>
            </a:r>
            <a:endParaRPr lang="en-US" sz="15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7394" y="1513761"/>
            <a:ext cx="4034195" cy="249328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627394" y="4253032"/>
            <a:ext cx="3062883" cy="2894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48A8E2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Психологическое давление</a:t>
            </a:r>
            <a:endParaRPr lang="en-US" sz="1800" dirty="0"/>
          </a:p>
        </p:txBody>
      </p:sp>
      <p:sp>
        <p:nvSpPr>
          <p:cNvPr id="11" name="Text 6"/>
          <p:cNvSpPr/>
          <p:nvPr/>
        </p:nvSpPr>
        <p:spPr>
          <a:xfrm>
            <a:off x="9627394" y="4660463"/>
            <a:ext cx="4034195" cy="2203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В некоторых играх отдельные игроки или целые сообщества могут оказывать психологическое давление на подростков. Они могут применять методы публичного унижения или отстранения от команды, чтобы вынудить молодых людей совершать определённые действия.</a:t>
            </a:r>
            <a:endParaRPr lang="en-US" sz="1500" dirty="0"/>
          </a:p>
        </p:txBody>
      </p:sp>
      <p:sp>
        <p:nvSpPr>
          <p:cNvPr id="12" name="Text 7"/>
          <p:cNvSpPr/>
          <p:nvPr/>
        </p:nvSpPr>
        <p:spPr>
          <a:xfrm>
            <a:off x="968693" y="7085409"/>
            <a:ext cx="12692896" cy="6296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Будьте бдительны - мошенники готовы на всё, лишь бы поживиться за ваш счёт! Всегда проверяйте источники и не доверяйте подозрительным предложениям в играх.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161586" y="1073706"/>
            <a:ext cx="8307110" cy="726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700"/>
              </a:lnSpc>
              <a:buNone/>
            </a:pPr>
            <a:r>
              <a:rPr lang="en-US" sz="4550" dirty="0">
                <a:solidFill>
                  <a:srgbClr val="48A8E2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Как защитить юных геймеров</a:t>
            </a:r>
            <a:endParaRPr lang="en-US" sz="45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693" y="2293501"/>
            <a:ext cx="3984069" cy="246233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68693" y="5064443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250" dirty="0">
                <a:solidFill>
                  <a:srgbClr val="48A8E2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Совместная работа</a:t>
            </a:r>
            <a:endParaRPr lang="en-US" sz="2250" dirty="0"/>
          </a:p>
        </p:txBody>
      </p:sp>
      <p:sp>
        <p:nvSpPr>
          <p:cNvPr id="5" name="Text 2"/>
          <p:cNvSpPr/>
          <p:nvPr/>
        </p:nvSpPr>
        <p:spPr>
          <a:xfrm>
            <a:off x="968693" y="5575697"/>
            <a:ext cx="3984069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Обсуждайте онлайн-угрозы с ребенком, помогайте ему создавать сложные пароли.</a:t>
            </a:r>
            <a:endParaRPr lang="en-US" sz="19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3046" y="2293501"/>
            <a:ext cx="3984069" cy="246233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323046" y="5064443"/>
            <a:ext cx="291215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250" dirty="0">
                <a:solidFill>
                  <a:srgbClr val="48A8E2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Фишинговые ссылки</a:t>
            </a:r>
            <a:endParaRPr lang="en-US" sz="2250" dirty="0"/>
          </a:p>
        </p:txBody>
      </p:sp>
      <p:sp>
        <p:nvSpPr>
          <p:cNvPr id="8" name="Text 4"/>
          <p:cNvSpPr/>
          <p:nvPr/>
        </p:nvSpPr>
        <p:spPr>
          <a:xfrm>
            <a:off x="5323046" y="5575697"/>
            <a:ext cx="3984069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Учите ребенка распознавать фишинговые ссылки и вредоносные файлы.</a:t>
            </a:r>
            <a:endParaRPr lang="en-US" sz="19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7400" y="2293501"/>
            <a:ext cx="3984188" cy="246233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677400" y="5064443"/>
            <a:ext cx="310896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250" dirty="0">
                <a:solidFill>
                  <a:srgbClr val="48A8E2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Защита от киберугроз</a:t>
            </a:r>
            <a:endParaRPr lang="en-US" sz="2250" dirty="0"/>
          </a:p>
        </p:txBody>
      </p:sp>
      <p:sp>
        <p:nvSpPr>
          <p:cNvPr id="11" name="Text 6"/>
          <p:cNvSpPr/>
          <p:nvPr/>
        </p:nvSpPr>
        <p:spPr>
          <a:xfrm>
            <a:off x="9677400" y="5575697"/>
            <a:ext cx="3984188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Устанавливайте на устройства ребенка надежное программное обеспечение для защиты от киберугроз.</a:t>
            </a:r>
            <a:endParaRPr lang="en-US" sz="1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4037" y="1609725"/>
            <a:ext cx="7415927" cy="20673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6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Благодарю за внимание! Помните, никто не останется незамеченным.</a:t>
            </a:r>
            <a:endParaRPr lang="en-US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659" y="4309354"/>
            <a:ext cx="3249038" cy="32490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4037" y="5107021"/>
            <a:ext cx="37760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lgerian" panose="04020705040A02060702" pitchFamily="82" charset="0"/>
              </a:rPr>
              <a:t>Telegram bot </a:t>
            </a:r>
            <a:r>
              <a:rPr lang="ru-RU" dirty="0" smtClean="0">
                <a:solidFill>
                  <a:schemeClr val="bg1"/>
                </a:solidFill>
              </a:rPr>
              <a:t>с профилактическими материалами</a:t>
            </a:r>
            <a:endParaRPr lang="en-US" dirty="0" smtClean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endParaRPr lang="ru-RU" dirty="0" smtClean="0">
              <a:solidFill>
                <a:schemeClr val="bg1"/>
              </a:solidFill>
              <a:hlinkClick r:id="rId5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lgerian" panose="04020705040A02060702" pitchFamily="82" charset="0"/>
              </a:rPr>
              <a:t>https://t.me/UPK_Brest_bot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latin typeface="Algerian" panose="04020705040A02060702" pitchFamily="82" charset="0"/>
              </a:rPr>
              <a:t>@</a:t>
            </a:r>
            <a:r>
              <a:rPr lang="en-US" dirty="0" err="1" smtClean="0">
                <a:solidFill>
                  <a:schemeClr val="bg1"/>
                </a:solidFill>
                <a:latin typeface="Algerian" panose="04020705040A02060702" pitchFamily="82" charset="0"/>
              </a:rPr>
              <a:t>UPK_Brest_bot</a:t>
            </a:r>
            <a:endParaRPr lang="en-US" dirty="0" smtClean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614</Words>
  <Application>Microsoft Office PowerPoint</Application>
  <PresentationFormat>Произвольный</PresentationFormat>
  <Paragraphs>52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PT Sans</vt:lpstr>
      <vt:lpstr>Algerian</vt:lpstr>
      <vt:lpstr>Nunito Semi Bold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UPK</cp:lastModifiedBy>
  <cp:revision>2</cp:revision>
  <dcterms:created xsi:type="dcterms:W3CDTF">2024-10-12T13:27:39Z</dcterms:created>
  <dcterms:modified xsi:type="dcterms:W3CDTF">2024-10-13T13:01:57Z</dcterms:modified>
</cp:coreProperties>
</file>