
<file path=[Content_Types].xml><?xml version="1.0" encoding="utf-8"?>
<Types xmlns="http://schemas.openxmlformats.org/package/2006/content-types">
  <Default Extension="png" ContentType="image/png"/>
  <Default Extension="webp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6" r:id="rId9"/>
    <p:sldId id="268" r:id="rId10"/>
    <p:sldId id="267" r:id="rId11"/>
    <p:sldId id="272" r:id="rId12"/>
    <p:sldId id="274" r:id="rId13"/>
    <p:sldId id="273" r:id="rId14"/>
    <p:sldId id="275" r:id="rId15"/>
    <p:sldId id="276" r:id="rId16"/>
    <p:sldId id="277" r:id="rId17"/>
    <p:sldId id="278" r:id="rId18"/>
    <p:sldId id="279" r:id="rId19"/>
    <p:sldId id="293" r:id="rId20"/>
    <p:sldId id="288" r:id="rId21"/>
    <p:sldId id="289" r:id="rId22"/>
    <p:sldId id="290" r:id="rId23"/>
    <p:sldId id="291" r:id="rId24"/>
    <p:sldId id="292" r:id="rId25"/>
    <p:sldId id="280" r:id="rId26"/>
    <p:sldId id="282" r:id="rId27"/>
    <p:sldId id="285" r:id="rId28"/>
    <p:sldId id="28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28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81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116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0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3869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92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019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02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73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22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319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32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63A3C-EFA0-4ABA-825A-6AC3805291C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EDEC6CE-87ED-4350-BEA8-2DD3C75EF2D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1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ebp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info@nesvizh-hotel.by" TargetMode="External"/><Relationship Id="rId5" Type="http://schemas.openxmlformats.org/officeDocument/2006/relationships/hyperlink" Target="tel:+37529631-17-77" TargetMode="Externa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eg"/><Relationship Id="rId2" Type="http://schemas.openxmlformats.org/officeDocument/2006/relationships/image" Target="../media/image35.web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ebp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3thetownhall3@gmail.co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ebp"/><Relationship Id="rId2" Type="http://schemas.openxmlformats.org/officeDocument/2006/relationships/image" Target="../media/image43.web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3" Type="http://schemas.openxmlformats.org/officeDocument/2006/relationships/image" Target="../media/image60.jpeg"/><Relationship Id="rId7" Type="http://schemas.openxmlformats.org/officeDocument/2006/relationships/image" Target="../media/image64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zamok_kafe@mail.ru" TargetMode="External"/><Relationship Id="rId2" Type="http://schemas.openxmlformats.org/officeDocument/2006/relationships/image" Target="../media/image7.web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«СМАК НЯСВ</a:t>
            </a:r>
            <a:r>
              <a:rPr lang="be-B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ІЖЧЫНЫ»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14138" y="3443834"/>
            <a:ext cx="3921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Гастрономический туризм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4181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836874" y="4866459"/>
            <a:ext cx="5524500" cy="11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Кафе «У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Каханкі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расположено по адресу: ул.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Гейсика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2А, </a:t>
            </a:r>
            <a:b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для бронирования столиков: +375297064068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500" b="0" i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работы: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пт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16:00–02:00;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сб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10:00–02:00;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10:00–18:00..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Адрес электронной почты: </a:t>
            </a:r>
            <a:r>
              <a:rPr lang="en-US" alt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www.ykahanki.by</a:t>
            </a:r>
            <a:endParaRPr kumimoji="0" lang="ru-RU" altLang="ru-RU" sz="15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7937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5" y="1061358"/>
            <a:ext cx="4849586" cy="4849586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49545" t="19669" r="9407" b="14767"/>
          <a:stretch/>
        </p:blipFill>
        <p:spPr bwMode="auto">
          <a:xfrm>
            <a:off x="5836874" y="212271"/>
            <a:ext cx="5760675" cy="40727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546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814" y="424543"/>
            <a:ext cx="7551964" cy="60415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593" y="1371600"/>
            <a:ext cx="4446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Ресторан «Скарбница»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593" y="2056181"/>
            <a:ext cx="43216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0" i="1" dirty="0" smtClean="0">
                <a:effectLst/>
                <a:latin typeface="Georgia" panose="02040502050405020303" pitchFamily="18" charset="0"/>
              </a:rPr>
              <a:t>Ресторан «Скарбница» находится на центральной площади города Несвижа, напротив памятника архитектуры - городской Ратуши. 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 </a:t>
            </a:r>
            <a:endParaRPr lang="ru-RU" b="0" i="0" dirty="0" smtClean="0">
              <a:effectLst/>
              <a:latin typeface="Times New Roman" panose="02020603050405020304" pitchFamily="18" charset="0"/>
            </a:endParaRPr>
          </a:p>
          <a:p>
            <a:pPr algn="just" fontAlgn="base"/>
            <a:r>
              <a:rPr lang="ru-RU" b="0" i="1" dirty="0" smtClean="0">
                <a:effectLst/>
                <a:latin typeface="Georgia" panose="02040502050405020303" pitchFamily="18" charset="0"/>
              </a:rPr>
              <a:t>  Интерьер и атмосфера ресторана посвящены истории старого города Несвижа.</a:t>
            </a:r>
          </a:p>
          <a:p>
            <a:pPr fontAlgn="base"/>
            <a:r>
              <a:rPr lang="ru-RU" i="1" dirty="0">
                <a:latin typeface="Georgia" panose="02040502050405020303" pitchFamily="18" charset="0"/>
              </a:rPr>
              <a:t>Меню ресторана "Скарбница" - это традиционные и сытные белорусские блюда, а также блюда европейской кухни.</a:t>
            </a:r>
            <a:endParaRPr lang="ru-RU" dirty="0">
              <a:latin typeface="Georgia" panose="02040502050405020303" pitchFamily="18" charset="0"/>
            </a:endParaRPr>
          </a:p>
          <a:p>
            <a:pPr fontAlgn="base"/>
            <a:r>
              <a:rPr lang="ru-RU" i="1" dirty="0">
                <a:latin typeface="Georgia" panose="02040502050405020303" pitchFamily="18" charset="0"/>
              </a:rPr>
              <a:t>    Ресторан предлагает кофейную и винную карты, различные напитки.</a:t>
            </a:r>
            <a:endParaRPr lang="ru-RU" dirty="0">
              <a:latin typeface="Georgia" panose="02040502050405020303" pitchFamily="18" charset="0"/>
            </a:endParaRPr>
          </a:p>
          <a:p>
            <a:pPr fontAlgn="base"/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   </a:t>
            </a:r>
            <a:endParaRPr lang="ru-RU" b="0" i="0" dirty="0">
              <a:solidFill>
                <a:srgbClr val="FFFFFF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89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0"/>
          <a:stretch/>
        </p:blipFill>
        <p:spPr>
          <a:xfrm>
            <a:off x="555171" y="-32657"/>
            <a:ext cx="4076281" cy="3238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452" y="-32657"/>
            <a:ext cx="3882223" cy="38822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/>
          <a:stretch/>
        </p:blipFill>
        <p:spPr>
          <a:xfrm rot="5400000">
            <a:off x="8597410" y="-101528"/>
            <a:ext cx="3525719" cy="3663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8" r="1" b="-4106"/>
          <a:stretch/>
        </p:blipFill>
        <p:spPr>
          <a:xfrm rot="5400000">
            <a:off x="4319924" y="3168134"/>
            <a:ext cx="3423199" cy="3956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2" t="1" b="-1681"/>
          <a:stretch/>
        </p:blipFill>
        <p:spPr>
          <a:xfrm rot="5400000">
            <a:off x="8380665" y="2970674"/>
            <a:ext cx="3423198" cy="43514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03" y="3206205"/>
            <a:ext cx="4564264" cy="36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2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742" y="158750"/>
            <a:ext cx="5594672" cy="3727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36" y="2746247"/>
            <a:ext cx="5657850" cy="37756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0814" y="330564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0" i="0" dirty="0" smtClean="0">
                <a:solidFill>
                  <a:srgbClr val="4F4B43"/>
                </a:solidFill>
                <a:effectLst/>
                <a:latin typeface="Georgia" panose="02040502050405020303" pitchFamily="18" charset="0"/>
              </a:rPr>
              <a:t>Ресторан </a:t>
            </a:r>
            <a:r>
              <a:rPr lang="ru-RU" dirty="0" smtClean="0">
                <a:solidFill>
                  <a:srgbClr val="4F4B43"/>
                </a:solidFill>
                <a:latin typeface="Georgia" panose="02040502050405020303" pitchFamily="18" charset="0"/>
              </a:rPr>
              <a:t>«</a:t>
            </a:r>
            <a:r>
              <a:rPr lang="ru-RU" b="0" i="0" dirty="0" smtClean="0">
                <a:solidFill>
                  <a:srgbClr val="4F4B43"/>
                </a:solidFill>
                <a:effectLst/>
                <a:latin typeface="Georgia" panose="02040502050405020303" pitchFamily="18" charset="0"/>
              </a:rPr>
              <a:t>Скарбница»</a:t>
            </a:r>
            <a:endParaRPr lang="ru-RU" b="0" i="0" dirty="0" smtClean="0">
              <a:solidFill>
                <a:srgbClr val="FFFFFF"/>
              </a:solidFill>
              <a:effectLst/>
              <a:latin typeface="Times New Roman" panose="02020603050405020304" pitchFamily="18" charset="0"/>
            </a:endParaRPr>
          </a:p>
          <a:p>
            <a:pPr fontAlgn="base"/>
            <a:r>
              <a:rPr lang="ru-RU" b="0" i="0" dirty="0" smtClean="0">
                <a:solidFill>
                  <a:srgbClr val="4F4B43"/>
                </a:solidFill>
                <a:effectLst/>
                <a:latin typeface="Georgia" panose="02040502050405020303" pitchFamily="18" charset="0"/>
              </a:rPr>
              <a:t>Минская обл., г. Несвиж, ул. Советская 8.</a:t>
            </a:r>
            <a:endParaRPr lang="ru-RU" b="0" i="0" dirty="0" smtClean="0">
              <a:solidFill>
                <a:srgbClr val="FFFFFF"/>
              </a:solidFill>
              <a:effectLst/>
              <a:latin typeface="Times New Roman" panose="02020603050405020304" pitchFamily="18" charset="0"/>
            </a:endParaRPr>
          </a:p>
          <a:p>
            <a:pPr fontAlgn="base"/>
            <a:r>
              <a:rPr lang="ru-RU" b="0" i="0" dirty="0" smtClean="0">
                <a:solidFill>
                  <a:srgbClr val="4F4B43"/>
                </a:solidFill>
                <a:effectLst/>
                <a:latin typeface="Georgia" panose="02040502050405020303" pitchFamily="18" charset="0"/>
              </a:rPr>
              <a:t>Тел: +375 29 628 81 47, +375 17 70 25866,  </a:t>
            </a:r>
          </a:p>
          <a:p>
            <a:pPr fontAlgn="base"/>
            <a:r>
              <a:rPr lang="ru-RU" b="0" i="0" dirty="0" smtClean="0">
                <a:solidFill>
                  <a:srgbClr val="4F4B43"/>
                </a:solidFill>
                <a:effectLst/>
                <a:latin typeface="Georgia" panose="02040502050405020303" pitchFamily="18" charset="0"/>
              </a:rPr>
              <a:t>+375 17 70 23789</a:t>
            </a:r>
          </a:p>
          <a:p>
            <a:pPr fontAlgn="base"/>
            <a:r>
              <a:rPr lang="be-BY" dirty="0" smtClean="0">
                <a:solidFill>
                  <a:srgbClr val="4F4B43"/>
                </a:solidFill>
                <a:latin typeface="Georgia" panose="02040502050405020303" pitchFamily="18" charset="0"/>
              </a:rPr>
              <a:t>Реж</a:t>
            </a:r>
            <a:r>
              <a:rPr lang="ru-RU" dirty="0" smtClean="0">
                <a:solidFill>
                  <a:srgbClr val="4F4B43"/>
                </a:solidFill>
                <a:latin typeface="Georgia" panose="02040502050405020303" pitchFamily="18" charset="0"/>
              </a:rPr>
              <a:t>и</a:t>
            </a:r>
            <a:r>
              <a:rPr lang="be-BY" dirty="0" smtClean="0">
                <a:solidFill>
                  <a:srgbClr val="4F4B43"/>
                </a:solidFill>
                <a:latin typeface="Georgia" panose="02040502050405020303" pitchFamily="18" charset="0"/>
              </a:rPr>
              <a:t>м работы:</a:t>
            </a:r>
          </a:p>
          <a:p>
            <a:pPr fontAlgn="base"/>
            <a:r>
              <a:rPr lang="ru-RU" dirty="0" err="1" smtClean="0">
                <a:solidFill>
                  <a:srgbClr val="4F4B43"/>
                </a:solidFill>
                <a:latin typeface="Georgia" panose="02040502050405020303" pitchFamily="18" charset="0"/>
              </a:rPr>
              <a:t>Вс-чт</a:t>
            </a:r>
            <a:r>
              <a:rPr lang="ru-RU" dirty="0" smtClean="0">
                <a:solidFill>
                  <a:srgbClr val="4F4B43"/>
                </a:solidFill>
                <a:latin typeface="Georgia" panose="02040502050405020303" pitchFamily="18" charset="0"/>
              </a:rPr>
              <a:t>  </a:t>
            </a:r>
            <a:r>
              <a:rPr lang="ru-RU" dirty="0">
                <a:solidFill>
                  <a:srgbClr val="4F4B43"/>
                </a:solidFill>
                <a:latin typeface="Georgia" panose="02040502050405020303" pitchFamily="18" charset="0"/>
              </a:rPr>
              <a:t>11:00-00:00                   </a:t>
            </a:r>
            <a:endParaRPr lang="ru-RU" dirty="0" smtClean="0">
              <a:solidFill>
                <a:srgbClr val="4F4B43"/>
              </a:solidFill>
              <a:latin typeface="Georgia" panose="02040502050405020303" pitchFamily="18" charset="0"/>
            </a:endParaRPr>
          </a:p>
          <a:p>
            <a:pPr fontAlgn="base"/>
            <a:r>
              <a:rPr lang="ru-RU" dirty="0" err="1" smtClean="0">
                <a:solidFill>
                  <a:srgbClr val="4F4B43"/>
                </a:solidFill>
                <a:latin typeface="Georgia" panose="02040502050405020303" pitchFamily="18" charset="0"/>
              </a:rPr>
              <a:t>пт</a:t>
            </a:r>
            <a:r>
              <a:rPr lang="ru-RU" dirty="0">
                <a:solidFill>
                  <a:srgbClr val="4F4B43"/>
                </a:solidFill>
                <a:latin typeface="Georgia" panose="02040502050405020303" pitchFamily="18" charset="0"/>
              </a:rPr>
              <a:t>, </a:t>
            </a:r>
            <a:r>
              <a:rPr lang="ru-RU" dirty="0" err="1">
                <a:solidFill>
                  <a:srgbClr val="4F4B43"/>
                </a:solidFill>
                <a:latin typeface="Georgia" panose="02040502050405020303" pitchFamily="18" charset="0"/>
              </a:rPr>
              <a:t>сб</a:t>
            </a:r>
            <a:r>
              <a:rPr lang="ru-RU" dirty="0">
                <a:solidFill>
                  <a:srgbClr val="4F4B43"/>
                </a:solidFill>
                <a:latin typeface="Georgia" panose="02040502050405020303" pitchFamily="18" charset="0"/>
              </a:rPr>
              <a:t>  11:00-02:00 </a:t>
            </a:r>
            <a:endParaRPr lang="ru-RU" b="0" i="0" dirty="0">
              <a:solidFill>
                <a:srgbClr val="FFFFFF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23314" cy="5553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26872" y="5437414"/>
            <a:ext cx="3472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Кафе «Несвиж»</a:t>
            </a:r>
            <a:endParaRPr lang="ru-RU" sz="32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7922" y="1"/>
            <a:ext cx="487407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	На первом этаже отеля расположено 2 зала кафе с баром.</a:t>
            </a:r>
          </a:p>
          <a:p>
            <a:pPr algn="just"/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 Для гостей кафе открыто </a:t>
            </a:r>
            <a:r>
              <a:rPr lang="ru-RU" b="0" i="0" dirty="0" err="1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пн-чт</a:t>
            </a:r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lang="ru-RU" b="0" i="0" dirty="0" err="1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вс</a:t>
            </a:r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 с 12:00 до 23:00, </a:t>
            </a:r>
            <a:r>
              <a:rPr lang="ru-RU" b="0" i="0" dirty="0" err="1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пт-сб</a:t>
            </a:r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 с 12:00 до 24:00.</a:t>
            </a:r>
          </a:p>
          <a:p>
            <a:pPr algn="just"/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	В основном зале с 07:00 до 10:00 проходят завтраки. В выходные дни (суббота - воскресенье) время завтраков - с 08:00 до 11:00. </a:t>
            </a:r>
          </a:p>
          <a:p>
            <a:pPr algn="just"/>
            <a:r>
              <a:rPr lang="ru-RU" dirty="0">
                <a:solidFill>
                  <a:srgbClr val="232323"/>
                </a:solidFill>
                <a:latin typeface="Georgia" panose="02040502050405020303" pitchFamily="18" charset="0"/>
              </a:rPr>
              <a:t>	</a:t>
            </a:r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Также в уютных интерьерах кафе можно организовать как деловое мероприятие, так и семейное торжество, будь то свадьба или семейный праздник для 40 человек. Для любых случаев в кафе отеля «Несвиж» предусмотрено специальное меню: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меню комплексных обедов для туристических групп;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а-ля карт меню для обедов и ужинов;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банкетное меню;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232323"/>
                </a:solidFill>
                <a:effectLst/>
                <a:latin typeface="Georgia" panose="02040502050405020303" pitchFamily="18" charset="0"/>
              </a:rPr>
              <a:t>меню кофе-пауз для проведения деловых мероприятий.</a:t>
            </a:r>
            <a:endParaRPr lang="ru-RU" b="0" i="0" dirty="0">
              <a:solidFill>
                <a:srgbClr val="232323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65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843"/>
            <a:ext cx="3626030" cy="45325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964" y="538843"/>
            <a:ext cx="3626030" cy="4532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928" y="538843"/>
            <a:ext cx="3610789" cy="45134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79128" y="496678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232323"/>
                </a:solidFill>
                <a:effectLst/>
                <a:latin typeface="Open Sans"/>
              </a:rPr>
              <a:t>Кафе «Несвиж»</a:t>
            </a:r>
          </a:p>
          <a:p>
            <a:r>
              <a:rPr lang="ru-RU" b="0" i="0" dirty="0" smtClean="0">
                <a:solidFill>
                  <a:srgbClr val="232323"/>
                </a:solidFill>
                <a:effectLst/>
                <a:latin typeface="Open Sans"/>
              </a:rPr>
              <a:t>г. Несвиж, ул. Белорусская, 7-1</a:t>
            </a:r>
          </a:p>
          <a:p>
            <a:r>
              <a:rPr lang="ru-RU" b="0" i="0" dirty="0" smtClean="0">
                <a:effectLst/>
                <a:latin typeface="Open Sans"/>
              </a:rPr>
              <a:t> </a:t>
            </a:r>
            <a:r>
              <a:rPr lang="ru-RU" b="0" i="0" u="none" strike="noStrike" dirty="0" smtClean="0">
                <a:effectLst/>
                <a:latin typeface="Open Sans"/>
                <a:hlinkClick r:id="rId5"/>
              </a:rPr>
              <a:t>+375 29 631-17-77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b="0" i="0" dirty="0" smtClean="0">
                <a:effectLst/>
                <a:latin typeface="Open Sans"/>
              </a:rPr>
              <a:t> </a:t>
            </a:r>
            <a:r>
              <a:rPr lang="ru-RU" b="0" i="0" u="none" strike="noStrike" dirty="0" smtClean="0">
                <a:effectLst/>
                <a:latin typeface="Open Sans"/>
                <a:hlinkClick r:id="rId6"/>
              </a:rPr>
              <a:t>info@nesvizh-hotel.by</a:t>
            </a:r>
            <a:endParaRPr lang="ru-RU" b="0" i="0" dirty="0"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8184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179614"/>
            <a:ext cx="3842657" cy="38426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037" y="179614"/>
            <a:ext cx="5757987" cy="38426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12" y="3330899"/>
            <a:ext cx="3399042" cy="35271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7" t="28161" r="6095" b="12750"/>
          <a:stretch/>
        </p:blipFill>
        <p:spPr>
          <a:xfrm>
            <a:off x="7758978" y="3068516"/>
            <a:ext cx="4062046" cy="37894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" t="50898" r="-2306" b="641"/>
          <a:stretch/>
        </p:blipFill>
        <p:spPr>
          <a:xfrm>
            <a:off x="3110669" y="93511"/>
            <a:ext cx="4333067" cy="36830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51" b="7631"/>
          <a:stretch/>
        </p:blipFill>
        <p:spPr>
          <a:xfrm>
            <a:off x="3660298" y="3776580"/>
            <a:ext cx="4080349" cy="308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7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121" y="2204357"/>
            <a:ext cx="6784521" cy="45230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9" y="146956"/>
            <a:ext cx="4653643" cy="46536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1742" y="4848053"/>
            <a:ext cx="4631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Georgia" panose="02040502050405020303" pitchFamily="18" charset="0"/>
              </a:rPr>
              <a:t>Кафе «</a:t>
            </a:r>
            <a:r>
              <a:rPr lang="ru-RU" sz="3600" dirty="0" err="1" smtClean="0">
                <a:latin typeface="Georgia" panose="02040502050405020303" pitchFamily="18" charset="0"/>
              </a:rPr>
              <a:t>Батлейка</a:t>
            </a:r>
            <a:r>
              <a:rPr lang="ru-RU" sz="3600" dirty="0" smtClean="0">
                <a:latin typeface="Georgia" panose="02040502050405020303" pitchFamily="18" charset="0"/>
              </a:rPr>
              <a:t>»</a:t>
            </a:r>
            <a:endParaRPr lang="ru-RU" sz="3600" dirty="0"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96642" y="46671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Адрес: ул. Советская, 3.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Время работы: ежедневно с 9.00 до 18.00.</a:t>
            </a:r>
          </a:p>
          <a:p>
            <a:pPr lvl="0"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Тел. +375 1770 5 93 96.</a:t>
            </a:r>
          </a:p>
          <a:p>
            <a:pPr lvl="0"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Почта:</a:t>
            </a:r>
            <a:r>
              <a:rPr lang="ru-RU" b="1" dirty="0">
                <a:solidFill>
                  <a:srgbClr val="0070C0"/>
                </a:solidFill>
                <a:latin typeface="Roboto-Regular"/>
              </a:rPr>
              <a:t> </a:t>
            </a:r>
            <a:r>
              <a:rPr lang="ru-RU" b="1" dirty="0">
                <a:solidFill>
                  <a:srgbClr val="0070C0"/>
                </a:solidFill>
                <a:latin typeface="Roboto-Regular"/>
                <a:hlinkClick r:id="rId4"/>
              </a:rPr>
              <a:t>3thetownhall3@gmail.com</a:t>
            </a:r>
            <a:endParaRPr lang="ru-RU" b="1" dirty="0">
              <a:solidFill>
                <a:srgbClr val="0070C0"/>
              </a:solidFill>
              <a:latin typeface="Robot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3273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730" y="0"/>
            <a:ext cx="2785485" cy="27854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715" y="2785485"/>
            <a:ext cx="49802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1C1C1C"/>
                </a:solidFill>
                <a:effectLst/>
                <a:latin typeface="CormorantGaramond-Semibold"/>
              </a:rPr>
              <a:t>Прекрасное место в самом сердце Несвижа в здании Ратуши, где можно провести время с близкими людьми, полакомиться вкуснейшими десертами, свежей выпечкой собственного изготовления, отведать горячий шоколад «Черная панна», рассмотреть уникальные предметы музейной экспозиции и даже пригласить за стол кого-нибудь из </a:t>
            </a:r>
            <a:r>
              <a:rPr lang="ru-RU" b="0" i="0" dirty="0" err="1" smtClean="0">
                <a:solidFill>
                  <a:srgbClr val="1C1C1C"/>
                </a:solidFill>
                <a:effectLst/>
                <a:latin typeface="CormorantGaramond-Semibold"/>
              </a:rPr>
              <a:t>Радзивиллов</a:t>
            </a:r>
            <a:r>
              <a:rPr lang="ru-RU" b="0" i="0" dirty="0" smtClean="0">
                <a:solidFill>
                  <a:srgbClr val="1C1C1C"/>
                </a:solidFill>
                <a:effectLst/>
                <a:latin typeface="CormorantGaramond-Semibold"/>
              </a:rPr>
              <a:t>…</a:t>
            </a:r>
          </a:p>
          <a:p>
            <a:pPr algn="just"/>
            <a:r>
              <a:rPr lang="ru-RU" b="0" i="0" dirty="0" smtClean="0">
                <a:solidFill>
                  <a:srgbClr val="1C1C1C"/>
                </a:solidFill>
                <a:effectLst/>
                <a:latin typeface="CormorantGaramond-Semibold"/>
              </a:rPr>
              <a:t>А для детей действует игровой зал с различными образовательно-развлекательными опциями.</a:t>
            </a:r>
            <a:endParaRPr lang="ru-RU" b="0" i="0" dirty="0">
              <a:solidFill>
                <a:srgbClr val="1C1C1C"/>
              </a:solidFill>
              <a:effectLst/>
              <a:latin typeface="CormorantGaramond-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4259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562708"/>
            <a:ext cx="9603275" cy="65580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Мини-Кафе «Сахарок»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24" y="1826601"/>
            <a:ext cx="2619375" cy="17430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463" y="1883201"/>
            <a:ext cx="2484746" cy="33172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08"/>
          <a:stretch/>
        </p:blipFill>
        <p:spPr>
          <a:xfrm>
            <a:off x="320693" y="3724457"/>
            <a:ext cx="2619374" cy="21715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582" y="2141842"/>
            <a:ext cx="4749702" cy="31652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49929" y="5200466"/>
            <a:ext cx="29161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Режим работы:</a:t>
            </a:r>
          </a:p>
          <a:p>
            <a:r>
              <a:rPr lang="ru-RU" dirty="0" smtClean="0"/>
              <a:t>Ежедневно с 12:00 до 20:00</a:t>
            </a:r>
          </a:p>
          <a:p>
            <a:r>
              <a:rPr lang="ru-RU" dirty="0" smtClean="0"/>
              <a:t>г. Несвиж, ул. </a:t>
            </a:r>
            <a:r>
              <a:rPr lang="ru-RU" dirty="0" err="1" smtClean="0"/>
              <a:t>Гейсика</a:t>
            </a:r>
            <a:r>
              <a:rPr lang="ru-RU" dirty="0" smtClean="0"/>
              <a:t>, д. 1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78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715" y="547949"/>
            <a:ext cx="5556739" cy="61342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7585" y="1404259"/>
            <a:ext cx="6155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Ресторан «Гетман»</a:t>
            </a:r>
          </a:p>
          <a:p>
            <a:r>
              <a:rPr lang="ru-RU" sz="2800" b="1" dirty="0" smtClean="0"/>
              <a:t>в замке </a:t>
            </a:r>
            <a:r>
              <a:rPr lang="ru-RU" sz="2800" b="1" dirty="0" err="1" smtClean="0"/>
              <a:t>Радзивиллов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77585" y="2804746"/>
            <a:ext cx="45318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Ресторан находится в правом крыле Дворцового ансамбля, включает                    в себя три зала                                                   с шикарным интерьером, вместительностью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56</a:t>
            </a:r>
            <a:r>
              <a:rPr lang="ru-RU" dirty="0" smtClean="0"/>
              <a:t> человек. Подходит для проведения светских торжеств, романтических ужинов и просто наслаждения изысканными блюдами от шефа.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48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1222" y="764373"/>
            <a:ext cx="7874977" cy="844619"/>
          </a:xfrm>
        </p:spPr>
        <p:txBody>
          <a:bodyPr/>
          <a:lstStyle/>
          <a:p>
            <a:pPr algn="ctr"/>
            <a:r>
              <a:rPr lang="ru-RU" dirty="0" smtClean="0"/>
              <a:t>Кафе «ПИЦЦАПАСТА»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9" y="1367449"/>
            <a:ext cx="4650382" cy="30990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131" y="1802423"/>
            <a:ext cx="3214161" cy="48231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367209" y="482251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Адрес: ул. Советская,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5.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Время работы: Ср,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чт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вс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11:00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- 21:00                         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пт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сб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 14:00-02:00.</a:t>
            </a:r>
          </a:p>
          <a:p>
            <a:pPr lvl="0"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Тел. +375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-Regular"/>
              </a:rPr>
              <a:t>257227921.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Roboto-Regular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86" y="1802423"/>
            <a:ext cx="3172351" cy="2664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86" y="4466493"/>
            <a:ext cx="3172351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53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32695"/>
          </a:xfrm>
        </p:spPr>
        <p:txBody>
          <a:bodyPr/>
          <a:lstStyle/>
          <a:p>
            <a:pPr algn="ctr"/>
            <a:r>
              <a:rPr lang="ru-RU" dirty="0" smtClean="0"/>
              <a:t>Мини-кафе «Пицца Слайс»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979" y="5056973"/>
            <a:ext cx="5941347" cy="10148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51031" cy="4292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731" y="2203851"/>
            <a:ext cx="3439258" cy="45856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" t="30745" r="-470" b="14817"/>
          <a:stretch/>
        </p:blipFill>
        <p:spPr>
          <a:xfrm>
            <a:off x="6139737" y="5043019"/>
            <a:ext cx="2506594" cy="16010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153" y="1763626"/>
            <a:ext cx="2713892" cy="28479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45" y="1763626"/>
            <a:ext cx="3049464" cy="31476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07707" y="5386856"/>
            <a:ext cx="20325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работы: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ср-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12:00-21:00</a:t>
            </a:r>
          </a:p>
        </p:txBody>
      </p:sp>
    </p:spTree>
    <p:extLst>
      <p:ext uri="{BB962C8B-B14F-4D97-AF65-F5344CB8AC3E}">
        <p14:creationId xmlns:p14="http://schemas.microsoft.com/office/powerpoint/2010/main" val="112422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909489"/>
            <a:ext cx="8610600" cy="923750"/>
          </a:xfrm>
        </p:spPr>
        <p:txBody>
          <a:bodyPr/>
          <a:lstStyle/>
          <a:p>
            <a:pPr algn="ctr"/>
            <a:r>
              <a:rPr lang="ru-RU" dirty="0" smtClean="0"/>
              <a:t>Мини-кафе «Д-Гриль»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29000" cy="45720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5" y="1371364"/>
            <a:ext cx="2589335" cy="34524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" t="29359" r="-855" b="18077"/>
          <a:stretch/>
        </p:blipFill>
        <p:spPr>
          <a:xfrm>
            <a:off x="-2845" y="3732504"/>
            <a:ext cx="3892218" cy="2727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" t="44311"/>
          <a:stretch/>
        </p:blipFill>
        <p:spPr>
          <a:xfrm>
            <a:off x="6207003" y="2670701"/>
            <a:ext cx="2159977" cy="1888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761" y="530836"/>
            <a:ext cx="2437301" cy="24409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570" y="3332284"/>
            <a:ext cx="3086100" cy="31124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6980" y="4607168"/>
            <a:ext cx="5324082" cy="101488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730080" y="5575606"/>
            <a:ext cx="2013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12:00-23:00 </a:t>
            </a:r>
          </a:p>
        </p:txBody>
      </p:sp>
    </p:spTree>
    <p:extLst>
      <p:ext uri="{BB962C8B-B14F-4D97-AF65-F5344CB8AC3E}">
        <p14:creationId xmlns:p14="http://schemas.microsoft.com/office/powerpoint/2010/main" val="265971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8363" y="656459"/>
            <a:ext cx="8103577" cy="601187"/>
          </a:xfrm>
        </p:spPr>
        <p:txBody>
          <a:bodyPr/>
          <a:lstStyle/>
          <a:p>
            <a:pPr algn="ctr"/>
            <a:r>
              <a:rPr lang="ru-RU" dirty="0" smtClean="0"/>
              <a:t>Мини-кафе «ПОН-ПИЦЦА»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12" y="3025044"/>
            <a:ext cx="2753611" cy="226271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12" y="184639"/>
            <a:ext cx="3296926" cy="27456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06410" y="5284445"/>
            <a:ext cx="6096000" cy="8333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Адрес: г. Несвиж, ул. Советская, 22а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+375336435566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Instagram pon_pizza.by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0485" y="5500531"/>
            <a:ext cx="20454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работы: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10:00-23:00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874" y="1661469"/>
            <a:ext cx="3435239" cy="34352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564" y="547536"/>
            <a:ext cx="2620654" cy="26206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510" y="3376012"/>
            <a:ext cx="2678518" cy="267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5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1019" y="584332"/>
            <a:ext cx="5011615" cy="950127"/>
          </a:xfrm>
        </p:spPr>
        <p:txBody>
          <a:bodyPr/>
          <a:lstStyle/>
          <a:p>
            <a:pPr algn="ctr"/>
            <a:r>
              <a:rPr lang="ru-RU" dirty="0" smtClean="0"/>
              <a:t>Мини-кафе «ХАКИМ»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99" y="400294"/>
            <a:ext cx="3220686" cy="4294249"/>
          </a:xfrm>
        </p:spPr>
      </p:pic>
      <p:sp>
        <p:nvSpPr>
          <p:cNvPr id="5" name="Прямоугольник 4"/>
          <p:cNvSpPr/>
          <p:nvPr/>
        </p:nvSpPr>
        <p:spPr>
          <a:xfrm>
            <a:off x="8136021" y="5477607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/>
              <a:t>Вт-</a:t>
            </a:r>
            <a:r>
              <a:rPr lang="ru-RU" sz="1500" dirty="0" err="1"/>
              <a:t>чт</a:t>
            </a:r>
            <a:r>
              <a:rPr lang="ru-RU" sz="1500" dirty="0"/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08:30-21:00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08:30-22:30           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09:00-22:30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09:00-21:00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9631" y="4986896"/>
            <a:ext cx="6096000" cy="9814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Несвиж, ул. 1 Мая,36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+375296581189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Инстаграм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cafehakim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nesvizh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885" y="1582616"/>
            <a:ext cx="4331882" cy="53628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767" y="103201"/>
            <a:ext cx="4291192" cy="537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5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97964" cy="38238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06"/>
          <a:stretch/>
        </p:blipFill>
        <p:spPr>
          <a:xfrm>
            <a:off x="4533247" y="2576946"/>
            <a:ext cx="7658753" cy="42810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09753" y="0"/>
            <a:ext cx="4184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Развлекательный</a:t>
            </a:r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Montserrat"/>
              </a:rPr>
              <a:t> центр «Бумеранг</a:t>
            </a:r>
            <a:r>
              <a:rPr lang="ru-RU" b="1" dirty="0">
                <a:solidFill>
                  <a:srgbClr val="000000"/>
                </a:solidFill>
                <a:latin typeface="Montserrat"/>
              </a:rPr>
              <a:t>»</a:t>
            </a:r>
            <a:endParaRPr lang="ru-RU" b="1" i="0" dirty="0">
              <a:solidFill>
                <a:srgbClr val="000000"/>
              </a:solidFill>
              <a:effectLst/>
              <a:latin typeface="Montserra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348836"/>
            <a:ext cx="36926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Montserrat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гостей клуба оборудована безопасная стоянка с системой видеонаблюдения, благоустроенный внутренний дворик с беседкой.</a:t>
            </a:r>
            <a:endParaRPr lang="ru-RU" b="0" i="0" dirty="0">
              <a:solidFill>
                <a:srgbClr val="000000"/>
              </a:solidFill>
              <a:effectLst/>
              <a:latin typeface="Montserra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49935" y="369332"/>
            <a:ext cx="54420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0000"/>
                </a:solidFill>
                <a:latin typeface="Montserrat"/>
              </a:rPr>
              <a:t>это отличное место для любителей активного отдыха, встреч с друзьями и семейного праздника.</a:t>
            </a:r>
          </a:p>
          <a:p>
            <a:pPr lvl="0"/>
            <a:r>
              <a:rPr lang="ru-RU" dirty="0">
                <a:solidFill>
                  <a:srgbClr val="000000"/>
                </a:solidFill>
                <a:latin typeface="Montserrat"/>
              </a:rPr>
              <a:t>Каждый посетитель независимо от возраста найдет себе развлечение по душе: боулинг, русский бильярд, ресторан, летнее кафе, </a:t>
            </a:r>
            <a:r>
              <a:rPr lang="ru-RU" dirty="0" err="1">
                <a:solidFill>
                  <a:srgbClr val="000000"/>
                </a:solidFill>
                <a:latin typeface="Montserrat"/>
              </a:rPr>
              <a:t>танцпол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, детская игровая зона, </a:t>
            </a:r>
            <a:r>
              <a:rPr lang="ru-RU" dirty="0" err="1">
                <a:solidFill>
                  <a:srgbClr val="000000"/>
                </a:solidFill>
                <a:latin typeface="Montserrat"/>
              </a:rPr>
              <a:t>аэрохоккей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, бесплатный </a:t>
            </a:r>
            <a:r>
              <a:rPr lang="ru-RU" dirty="0" err="1">
                <a:solidFill>
                  <a:srgbClr val="000000"/>
                </a:solidFill>
                <a:latin typeface="Montserrat"/>
              </a:rPr>
              <a:t>Wi-Fi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17829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47" y="966515"/>
            <a:ext cx="5740599" cy="42561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107236"/>
            <a:ext cx="630104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Montserrat"/>
              </a:rPr>
              <a:t>	К 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услугам посетителей развлекательного центра </a:t>
            </a:r>
            <a:r>
              <a:rPr lang="ru-RU" dirty="0" smtClean="0">
                <a:solidFill>
                  <a:srgbClr val="000000"/>
                </a:solidFill>
                <a:latin typeface="Montserrat"/>
              </a:rPr>
              <a:t>                      4 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игровые дорожки от мирового производителя, оборудованных по требованию современных стандартов качества. Благодаря оформлению боулинг-зала </a:t>
            </a:r>
            <a:r>
              <a:rPr lang="ru-RU" dirty="0" smtClean="0">
                <a:solidFill>
                  <a:srgbClr val="000000"/>
                </a:solidFill>
                <a:latin typeface="Montserrat"/>
              </a:rPr>
              <a:t>                        в 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приятной цветовой гамме, мягкому </a:t>
            </a:r>
            <a:r>
              <a:rPr lang="ru-RU" dirty="0" smtClean="0">
                <a:solidFill>
                  <a:srgbClr val="000000"/>
                </a:solidFill>
                <a:latin typeface="Montserrat"/>
              </a:rPr>
              <a:t>                            освещению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, климат-контролю вы </a:t>
            </a:r>
            <a:r>
              <a:rPr lang="ru-RU" dirty="0" smtClean="0">
                <a:solidFill>
                  <a:srgbClr val="000000"/>
                </a:solidFill>
                <a:latin typeface="Montserrat"/>
              </a:rPr>
              <a:t>                            почувствуете себя уютно и непринужденно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.</a:t>
            </a:r>
            <a:br>
              <a:rPr lang="ru-RU" dirty="0">
                <a:solidFill>
                  <a:srgbClr val="000000"/>
                </a:solidFill>
                <a:latin typeface="Montserrat"/>
              </a:rPr>
            </a:br>
            <a:endParaRPr lang="ru-RU" dirty="0">
              <a:solidFill>
                <a:srgbClr val="000000"/>
              </a:solidFill>
              <a:latin typeface="Montserrat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Montserrat"/>
              </a:rPr>
              <a:t>	Просторный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, комфортный боулинг-зал поможет вам провести </a:t>
            </a:r>
            <a:r>
              <a:rPr lang="ru-RU" dirty="0" err="1">
                <a:solidFill>
                  <a:srgbClr val="000000"/>
                </a:solidFill>
                <a:latin typeface="Montserrat"/>
              </a:rPr>
              <a:t>корпоратив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 или любительский чемпионат. Дорожки оснащены подъемными бортиками, поэтому в нашем центре доступен и детский боулинг. Приходите всей семьёй!</a:t>
            </a:r>
            <a:endParaRPr lang="ru-RU" b="0" i="0" dirty="0">
              <a:solidFill>
                <a:srgbClr val="000000"/>
              </a:solidFill>
              <a:effectLst/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0852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704" y="1704912"/>
            <a:ext cx="2364335" cy="17732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458" y="1800458"/>
            <a:ext cx="246056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Малёк улитки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Малёк улиток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Helix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Aspersa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Muller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высококачественных производителей, а также репродукторов для разведения.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551" y="4113543"/>
            <a:ext cx="2358488" cy="17688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458" y="4147164"/>
            <a:ext cx="241346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Улитки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﻿Улитки очищены, высушены,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хранения: +4° С +8° С.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Упаковка - сетки по 3 кг. В ящиках по 2 сетки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02771" y="1081096"/>
            <a:ext cx="51649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 улиток </a:t>
            </a:r>
            <a:r>
              <a:rPr lang="ru-RU" sz="1700" b="1" dirty="0" err="1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Helix</a:t>
            </a:r>
            <a:r>
              <a:rPr lang="ru-RU" sz="17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Aspersa</a:t>
            </a:r>
            <a:r>
              <a:rPr lang="ru-RU" sz="17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Muller</a:t>
            </a:r>
            <a:r>
              <a:rPr lang="ru-RU" sz="17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700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уникальный продукт, который обладает непревзойденным интересным вкусом, приятным ароматом, а также невероятно полезный для организма человека.</a:t>
            </a:r>
            <a:br>
              <a:rPr lang="ru-RU" sz="1700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 богато белком, аминокислотами и антиоксидантами, витаминами А, группы В, Е, микроэлементами, такими как калий, магний, медь фосфор, железо, кальций, селен и цинк, а также жирными кислотами, в частности - холином, который положительно влияет на мозговую деятельность. Кроме того, с древности мясо улитки известно, как природный </a:t>
            </a:r>
            <a:r>
              <a:rPr lang="ru-RU" sz="1700" dirty="0" err="1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афродизиак</a:t>
            </a:r>
            <a:r>
              <a:rPr lang="ru-RU" sz="1700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возвращающий сексуальное здоровье, как мужчинам, так и женщинам.</a:t>
            </a:r>
            <a:br>
              <a:rPr lang="ru-RU" sz="1700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мясе моллюсков содержится много биологически активных веществ, которые являются естественными природными антибиотиками, стойко противостоящие вирусам, бактериям и прочим инфекционным заболеваниям.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9438" y="544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prstClr val="white">
                    <a:lumMod val="25000"/>
                  </a:prstClr>
                </a:solidFill>
                <a:latin typeface="Roboto"/>
              </a:rPr>
              <a:t>Улиточная ферма</a:t>
            </a:r>
            <a:br>
              <a:rPr lang="ru-RU" b="1" dirty="0">
                <a:solidFill>
                  <a:prstClr val="white">
                    <a:lumMod val="25000"/>
                  </a:prstClr>
                </a:solidFill>
                <a:latin typeface="Roboto"/>
              </a:rPr>
            </a:br>
            <a:r>
              <a:rPr lang="ru-RU" b="1" dirty="0">
                <a:solidFill>
                  <a:prstClr val="white">
                    <a:lumMod val="25000"/>
                  </a:prstClr>
                </a:solidFill>
                <a:latin typeface="Roboto"/>
              </a:rPr>
              <a:t>"</a:t>
            </a:r>
            <a:r>
              <a:rPr lang="ru-RU" b="1" dirty="0" err="1">
                <a:solidFill>
                  <a:prstClr val="white">
                    <a:lumMod val="25000"/>
                  </a:prstClr>
                </a:solidFill>
                <a:latin typeface="Roboto"/>
              </a:rPr>
              <a:t>Snails</a:t>
            </a:r>
            <a:r>
              <a:rPr lang="ru-RU" b="1" dirty="0">
                <a:solidFill>
                  <a:prstClr val="white">
                    <a:lumMod val="25000"/>
                  </a:prstClr>
                </a:solidFill>
                <a:latin typeface="Roboto"/>
              </a:rPr>
              <a:t> </a:t>
            </a:r>
            <a:r>
              <a:rPr lang="ru-RU" b="1" dirty="0" err="1">
                <a:solidFill>
                  <a:prstClr val="white">
                    <a:lumMod val="25000"/>
                  </a:prstClr>
                </a:solidFill>
                <a:latin typeface="Roboto"/>
              </a:rPr>
              <a:t>Bel</a:t>
            </a:r>
            <a:r>
              <a:rPr lang="ru-RU" b="1" dirty="0">
                <a:solidFill>
                  <a:prstClr val="white">
                    <a:lumMod val="25000"/>
                  </a:prstClr>
                </a:solidFill>
                <a:latin typeface="Roboto"/>
              </a:rPr>
              <a:t> </a:t>
            </a:r>
            <a:r>
              <a:rPr lang="ru-RU" b="1" dirty="0" err="1">
                <a:solidFill>
                  <a:prstClr val="white">
                    <a:lumMod val="25000"/>
                  </a:prstClr>
                </a:solidFill>
                <a:latin typeface="Roboto"/>
              </a:rPr>
              <a:t>Garden</a:t>
            </a:r>
            <a:r>
              <a:rPr lang="ru-RU" b="1" dirty="0">
                <a:solidFill>
                  <a:prstClr val="white">
                    <a:lumMod val="25000"/>
                  </a:prstClr>
                </a:solidFill>
                <a:latin typeface="Roboto"/>
              </a:rPr>
              <a:t>"</a:t>
            </a:r>
          </a:p>
          <a:p>
            <a:pPr lvl="0" algn="ctr"/>
            <a:r>
              <a:rPr lang="ru-RU" dirty="0">
                <a:solidFill>
                  <a:prstClr val="white">
                    <a:lumMod val="25000"/>
                  </a:prstClr>
                </a:solidFill>
                <a:latin typeface="Roboto"/>
              </a:rPr>
              <a:t>Мы предлагаем экологически чистых моллюсков выращенных в деревне </a:t>
            </a:r>
            <a:r>
              <a:rPr lang="ru-RU" dirty="0" err="1">
                <a:solidFill>
                  <a:prstClr val="white">
                    <a:lumMod val="25000"/>
                  </a:prstClr>
                </a:solidFill>
                <a:latin typeface="Roboto"/>
              </a:rPr>
              <a:t>Славково</a:t>
            </a:r>
            <a:r>
              <a:rPr lang="ru-RU" dirty="0">
                <a:solidFill>
                  <a:prstClr val="white">
                    <a:lumMod val="25000"/>
                  </a:prstClr>
                </a:solidFill>
                <a:latin typeface="Roboto"/>
              </a:rPr>
              <a:t>, </a:t>
            </a:r>
            <a:r>
              <a:rPr lang="ru-RU" dirty="0" err="1">
                <a:solidFill>
                  <a:prstClr val="white">
                    <a:lumMod val="25000"/>
                  </a:prstClr>
                </a:solidFill>
                <a:latin typeface="Roboto"/>
              </a:rPr>
              <a:t>Несвижского</a:t>
            </a:r>
            <a:r>
              <a:rPr lang="ru-RU" dirty="0">
                <a:solidFill>
                  <a:prstClr val="white">
                    <a:lumMod val="25000"/>
                  </a:prstClr>
                </a:solidFill>
                <a:latin typeface="Roboto"/>
              </a:rPr>
              <a:t> района, Минской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16478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24076" y="3458095"/>
            <a:ext cx="49296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Roboto"/>
              </a:rPr>
              <a:t>Включите в свой рацион питания улиток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Roboto"/>
              </a:rPr>
              <a:t>Для заказа продукции свяжитесь с нами по телефонам: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Roboto"/>
              </a:rPr>
              <a:t>+375 29 9499081</a:t>
            </a:r>
            <a:br>
              <a:rPr lang="ru-RU" b="1" dirty="0">
                <a:solidFill>
                  <a:srgbClr val="000000"/>
                </a:solidFill>
                <a:latin typeface="Roboto"/>
              </a:rPr>
            </a:br>
            <a:r>
              <a:rPr lang="ru-RU" b="1" dirty="0">
                <a:solidFill>
                  <a:srgbClr val="000000"/>
                </a:solidFill>
                <a:latin typeface="Roboto"/>
              </a:rPr>
              <a:t>+375 29 7457722</a:t>
            </a:r>
            <a:br>
              <a:rPr lang="ru-RU" b="1" dirty="0">
                <a:solidFill>
                  <a:srgbClr val="000000"/>
                </a:solidFill>
                <a:latin typeface="Roboto"/>
              </a:rPr>
            </a:br>
            <a:r>
              <a:rPr lang="ru-RU" b="1" dirty="0">
                <a:solidFill>
                  <a:srgbClr val="000000"/>
                </a:solidFill>
                <a:latin typeface="Roboto"/>
              </a:rPr>
              <a:t/>
            </a:r>
            <a:br>
              <a:rPr lang="ru-RU" b="1" dirty="0">
                <a:solidFill>
                  <a:srgbClr val="000000"/>
                </a:solidFill>
                <a:latin typeface="Roboto"/>
              </a:rPr>
            </a:br>
            <a:r>
              <a:rPr lang="ru-RU" dirty="0" smtClean="0">
                <a:solidFill>
                  <a:srgbClr val="000000"/>
                </a:solidFill>
                <a:latin typeface="Roboto"/>
              </a:rPr>
              <a:t>Республика 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Беларусь, Минская область,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Несвижский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район, д.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Славково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, ул. Школьная, 6</a:t>
            </a:r>
          </a:p>
          <a:p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586" y="0"/>
            <a:ext cx="3411414" cy="33307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97770" y="422100"/>
            <a:ext cx="309782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Roboto"/>
              </a:rPr>
              <a:t>Икра улиток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Roboto"/>
              </a:rPr>
              <a:t>Икра улиток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Helix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aspersa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muller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/>
            </a:r>
            <a:br>
              <a:rPr lang="ru-RU" dirty="0">
                <a:solidFill>
                  <a:srgbClr val="000000"/>
                </a:solidFill>
                <a:latin typeface="Roboto"/>
              </a:rPr>
            </a:br>
            <a:r>
              <a:rPr lang="ru-RU" dirty="0">
                <a:solidFill>
                  <a:srgbClr val="000000"/>
                </a:solidFill>
                <a:latin typeface="Roboto"/>
              </a:rPr>
              <a:t>Вес: 35 гр.</a:t>
            </a:r>
            <a:br>
              <a:rPr lang="ru-RU" dirty="0">
                <a:solidFill>
                  <a:srgbClr val="000000"/>
                </a:solidFill>
                <a:latin typeface="Roboto"/>
              </a:rPr>
            </a:br>
            <a:r>
              <a:rPr lang="ru-RU" dirty="0">
                <a:solidFill>
                  <a:srgbClr val="000000"/>
                </a:solidFill>
                <a:latin typeface="Roboto"/>
              </a:rPr>
              <a:t>Тип упаковки: стеклянная банка</a:t>
            </a:r>
            <a:br>
              <a:rPr lang="ru-RU" dirty="0">
                <a:solidFill>
                  <a:srgbClr val="000000"/>
                </a:solidFill>
                <a:latin typeface="Roboto"/>
              </a:rPr>
            </a:br>
            <a:endParaRPr lang="ru-RU" dirty="0">
              <a:solidFill>
                <a:srgbClr val="000000"/>
              </a:solidFill>
              <a:latin typeface="Roboto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8819" t="19385" r="40993" b="9064"/>
          <a:stretch/>
        </p:blipFill>
        <p:spPr bwMode="auto">
          <a:xfrm>
            <a:off x="501161" y="816309"/>
            <a:ext cx="4747846" cy="42114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866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18404" y="231829"/>
            <a:ext cx="44685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Время работы: </a:t>
            </a:r>
          </a:p>
          <a:p>
            <a:r>
              <a:rPr lang="ru-RU" dirty="0" err="1" smtClean="0"/>
              <a:t>Вс-чт</a:t>
            </a:r>
            <a:r>
              <a:rPr lang="ru-RU" dirty="0" smtClean="0"/>
              <a:t> 11.00 — 23.00. </a:t>
            </a:r>
          </a:p>
          <a:p>
            <a:r>
              <a:rPr lang="ru-RU" dirty="0" err="1" smtClean="0"/>
              <a:t>Пт-сб</a:t>
            </a:r>
            <a:r>
              <a:rPr lang="ru-RU" dirty="0" smtClean="0"/>
              <a:t>: 11.00 — 24.00. </a:t>
            </a:r>
          </a:p>
          <a:p>
            <a:r>
              <a:rPr lang="ru-RU" dirty="0" smtClean="0"/>
              <a:t>Тел: +375(29)3859239. </a:t>
            </a:r>
          </a:p>
          <a:p>
            <a:endParaRPr lang="ru-RU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486" y="0"/>
            <a:ext cx="6999514" cy="44546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8563"/>
            <a:ext cx="5192486" cy="45294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34744"/>
            <a:ext cx="448094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5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885" y="277584"/>
            <a:ext cx="6466115" cy="64661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3142" y="32655"/>
            <a:ext cx="4425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Кафе «Дворцовое»</a:t>
            </a:r>
            <a:endParaRPr lang="ru-R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" y="925161"/>
            <a:ext cx="52741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Прекрасное </a:t>
            </a:r>
            <a:r>
              <a:rPr lang="ru-RU" dirty="0"/>
              <a:t>место для тех, кто решил отдохнуть после знакомства с дворцовым ансамблем и прогулки по паркам, обсудить увиденное в экспозиции или поразмышлять. Посетителям предоставлена возможность, не покидая стен замка, заказать завтрак или обед или просто взбодриться чашкой кофе и расслабиться в комфортной атмосфере, созданной для истинных ценителей красоты и уюта.</a:t>
            </a:r>
          </a:p>
          <a:p>
            <a:r>
              <a:rPr lang="ru-RU" dirty="0"/>
              <a:t>В меню кафе представлены салаты, горячие и холодные закуски, напитки, выпечка, мороженое и десерты. Кафе также предлагает комплексные обеды для групп по предварительному заказу.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44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6462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21829" y="4176824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0" i="0" dirty="0" smtClean="0">
                <a:solidFill>
                  <a:srgbClr val="3D3D3D"/>
                </a:solidFill>
                <a:effectLst/>
                <a:latin typeface="Roboto-Regular"/>
              </a:rPr>
              <a:t>Время работы: </a:t>
            </a:r>
          </a:p>
          <a:p>
            <a:pPr algn="r"/>
            <a:r>
              <a:rPr lang="ru-RU" b="0" i="0" dirty="0" smtClean="0">
                <a:solidFill>
                  <a:srgbClr val="3D3D3D"/>
                </a:solidFill>
                <a:effectLst/>
                <a:latin typeface="Roboto-Regular"/>
              </a:rPr>
              <a:t>ежедневно с 10.00 до 19.00 (с 1 мая по 30 сентября) и  с 9.00 до 18.00 (с 1 октября по 30 апреля).</a:t>
            </a:r>
            <a:br>
              <a:rPr lang="ru-RU" b="0" i="0" dirty="0" smtClean="0">
                <a:solidFill>
                  <a:srgbClr val="3D3D3D"/>
                </a:solidFill>
                <a:effectLst/>
                <a:latin typeface="Roboto-Regular"/>
              </a:rPr>
            </a:br>
            <a:endParaRPr lang="ru-RU" b="0" i="0" dirty="0" smtClean="0">
              <a:solidFill>
                <a:srgbClr val="3D3D3D"/>
              </a:solidFill>
              <a:effectLst/>
              <a:latin typeface="Roboto-Regular"/>
            </a:endParaRPr>
          </a:p>
          <a:p>
            <a:pPr algn="r"/>
            <a:r>
              <a:rPr lang="ru-RU" b="0" i="0" dirty="0" smtClean="0">
                <a:solidFill>
                  <a:srgbClr val="3D3D3D"/>
                </a:solidFill>
                <a:effectLst/>
                <a:latin typeface="Roboto-Regular"/>
              </a:rPr>
              <a:t>Первый понедельник месяца - санитарный день.</a:t>
            </a:r>
          </a:p>
          <a:p>
            <a:pPr algn="r"/>
            <a:r>
              <a:rPr lang="ru-RU" b="0" i="0" dirty="0" smtClean="0">
                <a:solidFill>
                  <a:srgbClr val="3D3D3D"/>
                </a:solidFill>
                <a:effectLst/>
                <a:latin typeface="Roboto-Regular"/>
              </a:rPr>
              <a:t>Тел.: +375 25 515 90 41, +375 1770 3 70 52.</a:t>
            </a:r>
          </a:p>
          <a:p>
            <a:pPr algn="r"/>
            <a:r>
              <a:rPr lang="ru-RU" b="0" i="0" dirty="0" smtClean="0">
                <a:solidFill>
                  <a:srgbClr val="3D3D3D"/>
                </a:solidFill>
                <a:effectLst/>
                <a:latin typeface="Roboto-Regular"/>
              </a:rPr>
              <a:t>Почта: </a:t>
            </a:r>
            <a:r>
              <a:rPr lang="ru-RU" b="0" i="0" u="none" strike="noStrike" dirty="0" smtClean="0">
                <a:solidFill>
                  <a:srgbClr val="C8A255"/>
                </a:solidFill>
                <a:effectLst/>
                <a:latin typeface="Roboto-Regular"/>
                <a:hlinkClick r:id="rId3"/>
              </a:rPr>
              <a:t>zamok_kafe@mail.ru</a:t>
            </a:r>
            <a:endParaRPr lang="ru-RU" b="0" i="0" dirty="0">
              <a:solidFill>
                <a:srgbClr val="3D3D3D"/>
              </a:solidFill>
              <a:effectLst/>
              <a:latin typeface="Roboto-Regular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329" y="185057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1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900" y="3718679"/>
            <a:ext cx="7609114" cy="31393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	</a:t>
            </a:r>
            <a:r>
              <a:rPr lang="ru-RU" b="0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загляните в этот бар, когда выйдите из 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 </a:t>
            </a:r>
            <a:r>
              <a:rPr lang="ru-RU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Несвижского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замка. </a:t>
            </a:r>
          </a:p>
          <a:p>
            <a:pPr algn="just"/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Харчэуня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Замкавай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отведать блюда настоящей белорусской кухни, выпить свежего пива компанией, устроить грандиозный роскошный банкет или семейный праздник. А в прохладную погоду вам предложат согреться вкусным имбирным чаем или глинтвейном. Каждое блюдо готовят не только с кулинарным мастерством, но и с душой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этом месте есть веранда, где вы можете отлично провести время на свежем воздухе, 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 заведения открывается шикарный вид на Замок знаменитого рода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Радзивиллов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7" t="-1695" r="38037" b="15254"/>
          <a:stretch/>
        </p:blipFill>
        <p:spPr>
          <a:xfrm>
            <a:off x="8302567" y="3718679"/>
            <a:ext cx="3673929" cy="31271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9" b="16837"/>
          <a:stretch/>
        </p:blipFill>
        <p:spPr>
          <a:xfrm>
            <a:off x="342899" y="0"/>
            <a:ext cx="11633597" cy="32795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73629" y="3241975"/>
            <a:ext cx="6547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Roboto"/>
              </a:rPr>
              <a:t>Кафе «</a:t>
            </a:r>
            <a:r>
              <a:rPr lang="ru-RU" sz="2800" dirty="0" err="1" smtClean="0">
                <a:latin typeface="Roboto"/>
              </a:rPr>
              <a:t>Харчэўня</a:t>
            </a:r>
            <a:r>
              <a:rPr lang="ru-RU" sz="2800" dirty="0" smtClean="0">
                <a:latin typeface="Roboto"/>
              </a:rPr>
              <a:t> на </a:t>
            </a:r>
            <a:r>
              <a:rPr lang="ru-RU" sz="2800" dirty="0" err="1" smtClean="0">
                <a:latin typeface="Roboto"/>
              </a:rPr>
              <a:t>Замкавай</a:t>
            </a:r>
            <a:r>
              <a:rPr lang="ru-RU" sz="2800" dirty="0" smtClean="0">
                <a:latin typeface="Roboto"/>
              </a:rPr>
              <a:t>»</a:t>
            </a:r>
            <a:endParaRPr lang="ru-RU" sz="28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77119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70" y="1846385"/>
            <a:ext cx="4827701" cy="50116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7" t="30715" r="7699" b="7142"/>
          <a:stretch/>
        </p:blipFill>
        <p:spPr>
          <a:xfrm>
            <a:off x="-1" y="2558528"/>
            <a:ext cx="5584371" cy="4299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76" b="24762"/>
          <a:stretch/>
        </p:blipFill>
        <p:spPr>
          <a:xfrm>
            <a:off x="-2" y="-1352"/>
            <a:ext cx="5584372" cy="32577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73616" y="9202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220603, г. Несвиж, ул. Замковая, 1/1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5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онтакты:</a:t>
            </a:r>
            <a:br>
              <a:rPr lang="ru-RU" sz="15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+ 375 29 139-87-57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+ 375 29 541-04-30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01770 22-1-22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26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6448" y="420957"/>
            <a:ext cx="57125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Это кафе находится неподалеку от </a:t>
            </a:r>
            <a:r>
              <a:rPr lang="ru-RU" b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dirty="0" err="1" smtClean="0">
                <a:solidFill>
                  <a:srgbClr val="000000"/>
                </a:solidFill>
                <a:effectLst/>
                <a:latin typeface="Roboto"/>
              </a:rPr>
              <a:t>Kостела</a:t>
            </a:r>
            <a:r>
              <a:rPr lang="ru-RU" b="0" dirty="0" smtClean="0">
                <a:solidFill>
                  <a:srgbClr val="000000"/>
                </a:solidFill>
                <a:effectLst/>
                <a:latin typeface="Roboto"/>
              </a:rPr>
              <a:t>                     в г. Несвиже. 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Roboto"/>
              </a:rPr>
              <a:t>В </a:t>
            </a:r>
            <a:r>
              <a:rPr lang="ru-RU" b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/>
              </a:rPr>
              <a:t>Кафе</a:t>
            </a:r>
            <a:r>
              <a:rPr lang="ru-RU" b="0" i="1" dirty="0" smtClean="0">
                <a:solidFill>
                  <a:schemeClr val="bg1">
                    <a:lumMod val="50000"/>
                  </a:schemeClr>
                </a:solidFill>
                <a:effectLst/>
                <a:latin typeface="Roboto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Roboto"/>
              </a:rPr>
              <a:t>«</a:t>
            </a:r>
            <a:r>
              <a:rPr lang="ru-RU" b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/>
              </a:rPr>
              <a:t>У </a:t>
            </a:r>
            <a:r>
              <a:rPr lang="ru-RU" b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/>
              </a:rPr>
              <a:t>каханкi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Roboto"/>
              </a:rPr>
              <a:t>» 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п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одают хорошую солянку, 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Roboto"/>
              </a:rPr>
              <a:t>драники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 и салаты. 	                                          В этом заведении можно вкусно пообедать на открытом воздухе. </a:t>
            </a:r>
            <a:endParaRPr lang="ru-RU" b="0" i="0" dirty="0">
              <a:solidFill>
                <a:srgbClr val="000000"/>
              </a:solidFill>
              <a:effectLst/>
              <a:latin typeface="Roboto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35000" r="10318" b="32381"/>
          <a:stretch/>
        </p:blipFill>
        <p:spPr>
          <a:xfrm>
            <a:off x="6045417" y="-1"/>
            <a:ext cx="6146584" cy="25962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00"/>
          <a:stretch/>
        </p:blipFill>
        <p:spPr>
          <a:xfrm>
            <a:off x="5470071" y="2824841"/>
            <a:ext cx="6721929" cy="40331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4842"/>
            <a:ext cx="6045417" cy="403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73930"/>
            <a:ext cx="6917872" cy="3184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3209"/>
            <a:ext cx="6917872" cy="46119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871" y="146959"/>
            <a:ext cx="5274129" cy="671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0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737</TotalTime>
  <Words>563</Words>
  <Application>Microsoft Office PowerPoint</Application>
  <PresentationFormat>Широкоэкранный</PresentationFormat>
  <Paragraphs>105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40" baseType="lpstr">
      <vt:lpstr>Arial</vt:lpstr>
      <vt:lpstr>Calibri</vt:lpstr>
      <vt:lpstr>CormorantGaramond-Semibold</vt:lpstr>
      <vt:lpstr>Georgia</vt:lpstr>
      <vt:lpstr>Gill Sans MT</vt:lpstr>
      <vt:lpstr>inherit</vt:lpstr>
      <vt:lpstr>Montserrat</vt:lpstr>
      <vt:lpstr>Open Sans</vt:lpstr>
      <vt:lpstr>Roboto</vt:lpstr>
      <vt:lpstr>Roboto-Regular</vt:lpstr>
      <vt:lpstr>Times New Roman</vt:lpstr>
      <vt:lpstr>Gallery</vt:lpstr>
      <vt:lpstr>«СМАК НЯСВІЖЧЫНЫ»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Мини-Кафе «Сахарок»</vt:lpstr>
      <vt:lpstr>Кафе «ПИЦЦАПАСТА»</vt:lpstr>
      <vt:lpstr>Мини-кафе «Пицца Слайс»</vt:lpstr>
      <vt:lpstr>Мини-кафе «Д-Гриль»</vt:lpstr>
      <vt:lpstr>Мини-кафе «ПОН-ПИЦЦА»</vt:lpstr>
      <vt:lpstr>Мини-кафе «ХАКИМ»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Песоцкая Екатерина Станиславовна</dc:creator>
  <cp:lastModifiedBy>Бородулина Вероника Викторовна</cp:lastModifiedBy>
  <cp:revision>68</cp:revision>
  <dcterms:created xsi:type="dcterms:W3CDTF">2023-05-30T06:48:45Z</dcterms:created>
  <dcterms:modified xsi:type="dcterms:W3CDTF">2026-06-17T08:43:22Z</dcterms:modified>
</cp:coreProperties>
</file>